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  <p:sldMasterId id="2147484057" r:id="rId5"/>
  </p:sldMasterIdLst>
  <p:notesMasterIdLst>
    <p:notesMasterId r:id="rId17"/>
  </p:notesMasterIdLst>
  <p:handoutMasterIdLst>
    <p:handoutMasterId r:id="rId18"/>
  </p:handoutMasterIdLst>
  <p:sldIdLst>
    <p:sldId id="2147482155" r:id="rId6"/>
    <p:sldId id="769" r:id="rId7"/>
    <p:sldId id="550" r:id="rId8"/>
    <p:sldId id="2147482336" r:id="rId9"/>
    <p:sldId id="2147482163" r:id="rId10"/>
    <p:sldId id="2147482203" r:id="rId11"/>
    <p:sldId id="2147482166" r:id="rId12"/>
    <p:sldId id="2147482337" r:id="rId13"/>
    <p:sldId id="2147471746" r:id="rId14"/>
    <p:sldId id="2147471701" r:id="rId15"/>
    <p:sldId id="2147482338" r:id="rId16"/>
  </p:sldIdLst>
  <p:sldSz cx="9144000" cy="5143500" type="screen16x9"/>
  <p:notesSz cx="7010400" cy="9296400"/>
  <p:custDataLst>
    <p:tags r:id="rId1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Titulo" id="{6F60F54F-B919-2C43-ACD9-F9A27A469B29}">
          <p14:sldIdLst>
            <p14:sldId id="2147482155"/>
            <p14:sldId id="769"/>
            <p14:sldId id="550"/>
            <p14:sldId id="2147482336"/>
            <p14:sldId id="2147482163"/>
            <p14:sldId id="2147482203"/>
            <p14:sldId id="2147482166"/>
            <p14:sldId id="2147482337"/>
            <p14:sldId id="2147471746"/>
            <p14:sldId id="2147471701"/>
            <p14:sldId id="2147482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1F"/>
    <a:srgbClr val="EFED7F"/>
    <a:srgbClr val="94CE92"/>
    <a:srgbClr val="87D3E2"/>
    <a:srgbClr val="F72273"/>
    <a:srgbClr val="414344"/>
    <a:srgbClr val="0076D5"/>
    <a:srgbClr val="0051AF"/>
    <a:srgbClr val="1E4471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78790" autoAdjust="0"/>
  </p:normalViewPr>
  <p:slideViewPr>
    <p:cSldViewPr snapToGrid="0" snapToObjects="1" showGuides="1">
      <p:cViewPr>
        <p:scale>
          <a:sx n="147" d="100"/>
          <a:sy n="147" d="100"/>
        </p:scale>
        <p:origin x="4688" y="1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2/21/24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2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4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9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665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15min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e, electric blue, screenshot, majorelle blue&#10;&#10;Description automatically generated">
            <a:extLst>
              <a:ext uri="{FF2B5EF4-FFF2-40B4-BE49-F238E27FC236}">
                <a16:creationId xmlns:a16="http://schemas.microsoft.com/office/drawing/2014/main" id="{F75F29E4-5566-16FB-4807-D82526BF4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6BCE41CE-BC18-A1A1-A7FF-AF86737696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9263DAAD-9118-674A-A3E0-18AE6D0AD66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4962695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4D7C0F2-0A27-2443-8907-E57E2CC56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761" b="26378"/>
          <a:stretch/>
        </p:blipFill>
        <p:spPr>
          <a:xfrm flipH="1">
            <a:off x="7104162" y="3763925"/>
            <a:ext cx="2039838" cy="13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bg2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bg2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3484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ctr"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rofile of a person&#10;&#10;Description automatically generated">
            <a:extLst>
              <a:ext uri="{FF2B5EF4-FFF2-40B4-BE49-F238E27FC236}">
                <a16:creationId xmlns:a16="http://schemas.microsoft.com/office/drawing/2014/main" id="{4D2251A1-9F91-196E-681A-CD94F87B5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3007"/>
          <a:stretch/>
        </p:blipFill>
        <p:spPr>
          <a:xfrm>
            <a:off x="3593968" y="0"/>
            <a:ext cx="5550032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561007"/>
            <a:ext cx="6545159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4050262"/>
            <a:ext cx="654515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2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79823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222030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bg2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bg2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bg2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bg2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bg2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bg2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bg2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bg2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rofile of a person&#10;&#10;Description automatically generated">
            <a:extLst>
              <a:ext uri="{FF2B5EF4-FFF2-40B4-BE49-F238E27FC236}">
                <a16:creationId xmlns:a16="http://schemas.microsoft.com/office/drawing/2014/main" id="{C0D72115-A37C-EAA2-EC31-0D11027DE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1150"/>
          <a:stretch/>
        </p:blipFill>
        <p:spPr>
          <a:xfrm>
            <a:off x="4901773" y="0"/>
            <a:ext cx="4242227" cy="5143500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706835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8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1331328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34C47328-394B-2B9B-E1C1-D4A74F5D2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761636" cy="298007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3476973" y="1205898"/>
            <a:ext cx="524727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24202" y="2536826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noProof="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8809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4C94B7BE-F187-D7E1-7141-9377847870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41515"/>
          <a:stretch/>
        </p:blipFill>
        <p:spPr>
          <a:xfrm>
            <a:off x="2085596" y="3718737"/>
            <a:ext cx="3886200" cy="14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24436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bg2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518279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1295D0E-82B6-0339-2C64-9DFD97F3D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971" b="50000"/>
          <a:stretch/>
        </p:blipFill>
        <p:spPr>
          <a:xfrm>
            <a:off x="0" y="3936596"/>
            <a:ext cx="2234450" cy="12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8CD4B681-84E6-2CE8-3164-4C24ACA45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828"/>
          <a:stretch/>
        </p:blipFill>
        <p:spPr>
          <a:xfrm flipH="1">
            <a:off x="5903868" y="818708"/>
            <a:ext cx="3240132" cy="3431658"/>
          </a:xfrm>
          <a:prstGeom prst="rect">
            <a:avLst/>
          </a:prstGeom>
        </p:spPr>
      </p:pic>
      <p:pic>
        <p:nvPicPr>
          <p:cNvPr id="7" name="Picture 6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D098F9A-CEB1-1858-B9A6-62D2EC862E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23" b="43327"/>
          <a:stretch/>
        </p:blipFill>
        <p:spPr>
          <a:xfrm>
            <a:off x="0" y="3732027"/>
            <a:ext cx="2601432" cy="14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9E12A9C-6FEC-156D-91C1-4AC1E3E4F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647" b="12505"/>
          <a:stretch/>
        </p:blipFill>
        <p:spPr>
          <a:xfrm>
            <a:off x="0" y="1312941"/>
            <a:ext cx="4284922" cy="38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Option 1 -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C42D79D-196D-79B2-C9D9-9E420F6F73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010" y="2206131"/>
            <a:ext cx="8229600" cy="1128150"/>
          </a:xfrm>
          <a:prstGeom prst="rect">
            <a:avLst/>
          </a:prstGeom>
          <a:noFill/>
        </p:spPr>
        <p:txBody>
          <a:bodyPr lIns="45720" tIns="45720" rIns="45720" bIns="45720" anchor="b" anchorCtr="0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5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D946DB3-26D2-2EE1-728C-7D32C493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010" y="3400228"/>
            <a:ext cx="8229600" cy="299001"/>
          </a:xfrm>
          <a:prstGeom prst="rect">
            <a:avLst/>
          </a:prstGeom>
          <a:noFill/>
        </p:spPr>
        <p:txBody>
          <a:bodyPr lIns="45720" tIns="45720" rIns="45720" bIns="4572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04778" indent="0">
              <a:buNone/>
              <a:defRPr/>
            </a:lvl2pPr>
            <a:lvl3pPr marL="427397" indent="0">
              <a:buNone/>
              <a:defRPr/>
            </a:lvl3pPr>
            <a:lvl4pPr marL="516690" indent="0">
              <a:buNone/>
              <a:defRPr/>
            </a:lvl4pPr>
            <a:lvl5pPr marL="601216" indent="0">
              <a:buNone/>
              <a:defRPr/>
            </a:lvl5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07CA8F8-C47B-50F4-9C65-C46111F86B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010" y="3862836"/>
            <a:ext cx="8229600" cy="411480"/>
          </a:xfrm>
          <a:prstGeom prst="rect">
            <a:avLst/>
          </a:prstGeom>
          <a:noFill/>
        </p:spPr>
        <p:txBody>
          <a:bodyPr lIns="45720" tIns="45720" rIns="45720" bIns="4572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4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name, Speaker title </a:t>
            </a:r>
            <a:br>
              <a:rPr lang="en-GB" dirty="0"/>
            </a:br>
            <a:r>
              <a:rPr lang="en-GB" dirty="0"/>
              <a:t>Department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B7FAA3-3861-FDE3-660B-480DCF6D0E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95794" y="363474"/>
            <a:ext cx="1195437" cy="184510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D599E6D-2565-F4B4-575B-DA2B553FA1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9580" y="4372716"/>
            <a:ext cx="8229030" cy="207169"/>
          </a:xfrm>
          <a:noFill/>
        </p:spPr>
        <p:txBody>
          <a:bodyPr vert="horz" lIns="45720" tIns="45720" rIns="45720" bIns="45720" rtlCol="0" anchor="ctr" anchorCtr="0">
            <a:noAutofit/>
          </a:bodyPr>
          <a:lstStyle>
            <a:lvl1pPr marL="0" indent="0">
              <a:buFontTx/>
              <a:buNone/>
              <a:defRPr lang="en-US" sz="1050" b="0" i="0" dirty="0">
                <a:cs typeface="CiscoSansTT Light" panose="020B0503020201020303" pitchFamily="34" charset="0"/>
              </a:defRPr>
            </a:lvl1pPr>
          </a:lstStyle>
          <a:p>
            <a:pPr marL="169862" lvl="0" indent="-1698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Date</a:t>
            </a:r>
          </a:p>
        </p:txBody>
      </p:sp>
      <p:grpSp>
        <p:nvGrpSpPr>
          <p:cNvPr id="30" name="Graphic 24">
            <a:extLst>
              <a:ext uri="{FF2B5EF4-FFF2-40B4-BE49-F238E27FC236}">
                <a16:creationId xmlns:a16="http://schemas.microsoft.com/office/drawing/2014/main" id="{9B5E98D5-979D-010F-455A-73A2DF650D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7393" y="285950"/>
            <a:ext cx="867848" cy="322326"/>
            <a:chOff x="2648820" y="2047239"/>
            <a:chExt cx="5321461" cy="1976437"/>
          </a:xfrm>
          <a:solidFill>
            <a:schemeClr val="bg2"/>
          </a:solidFill>
        </p:grpSpPr>
        <p:grpSp>
          <p:nvGrpSpPr>
            <p:cNvPr id="31" name="Graphic 24">
              <a:extLst>
                <a:ext uri="{FF2B5EF4-FFF2-40B4-BE49-F238E27FC236}">
                  <a16:creationId xmlns:a16="http://schemas.microsoft.com/office/drawing/2014/main" id="{BB69B674-A1F9-3A5F-AAFA-FA9BF5F97E9F}"/>
                </a:ext>
              </a:extLst>
            </p:cNvPr>
            <p:cNvGrpSpPr/>
            <p:nvPr/>
          </p:nvGrpSpPr>
          <p:grpSpPr>
            <a:xfrm>
              <a:off x="2648820" y="3029267"/>
              <a:ext cx="5321461" cy="994410"/>
              <a:chOff x="2648820" y="3029267"/>
              <a:chExt cx="5321461" cy="994410"/>
            </a:xfrm>
            <a:grpFill/>
          </p:grpSpPr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4F77A54-23D8-4D0A-0B67-9C158BB8DBF1}"/>
                  </a:ext>
                </a:extLst>
              </p:cNvPr>
              <p:cNvSpPr/>
              <p:nvPr/>
            </p:nvSpPr>
            <p:spPr>
              <a:xfrm>
                <a:off x="2648820" y="3029267"/>
                <a:ext cx="628074" cy="994410"/>
              </a:xfrm>
              <a:custGeom>
                <a:avLst/>
                <a:gdLst>
                  <a:gd name="connsiteX0" fmla="*/ 0 w 628074"/>
                  <a:gd name="connsiteY0" fmla="*/ 930593 h 994410"/>
                  <a:gd name="connsiteX1" fmla="*/ 0 w 628074"/>
                  <a:gd name="connsiteY1" fmla="*/ 779145 h 994410"/>
                  <a:gd name="connsiteX2" fmla="*/ 276922 w 628074"/>
                  <a:gd name="connsiteY2" fmla="*/ 855345 h 994410"/>
                  <a:gd name="connsiteX3" fmla="*/ 472004 w 628074"/>
                  <a:gd name="connsiteY3" fmla="*/ 721043 h 994410"/>
                  <a:gd name="connsiteX4" fmla="*/ 0 w 628074"/>
                  <a:gd name="connsiteY4" fmla="*/ 290513 h 994410"/>
                  <a:gd name="connsiteX5" fmla="*/ 334019 w 628074"/>
                  <a:gd name="connsiteY5" fmla="*/ 0 h 994410"/>
                  <a:gd name="connsiteX6" fmla="*/ 574779 w 628074"/>
                  <a:gd name="connsiteY6" fmla="*/ 58103 h 994410"/>
                  <a:gd name="connsiteX7" fmla="*/ 574779 w 628074"/>
                  <a:gd name="connsiteY7" fmla="*/ 209550 h 994410"/>
                  <a:gd name="connsiteX8" fmla="*/ 334019 w 628074"/>
                  <a:gd name="connsiteY8" fmla="*/ 139065 h 994410"/>
                  <a:gd name="connsiteX9" fmla="*/ 157017 w 628074"/>
                  <a:gd name="connsiteY9" fmla="*/ 272415 h 994410"/>
                  <a:gd name="connsiteX10" fmla="*/ 628070 w 628074"/>
                  <a:gd name="connsiteY10" fmla="*/ 706755 h 994410"/>
                  <a:gd name="connsiteX11" fmla="*/ 271212 w 628074"/>
                  <a:gd name="connsiteY11" fmla="*/ 994410 h 994410"/>
                  <a:gd name="connsiteX12" fmla="*/ 0 w 628074"/>
                  <a:gd name="connsiteY12" fmla="*/ 930593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8074" h="994410">
                    <a:moveTo>
                      <a:pt x="0" y="930593"/>
                    </a:moveTo>
                    <a:lnTo>
                      <a:pt x="0" y="779145"/>
                    </a:lnTo>
                    <a:cubicBezTo>
                      <a:pt x="76130" y="831533"/>
                      <a:pt x="197937" y="855345"/>
                      <a:pt x="276922" y="855345"/>
                    </a:cubicBezTo>
                    <a:cubicBezTo>
                      <a:pt x="398729" y="855345"/>
                      <a:pt x="472004" y="796290"/>
                      <a:pt x="472004" y="721043"/>
                    </a:cubicBezTo>
                    <a:cubicBezTo>
                      <a:pt x="472004" y="529590"/>
                      <a:pt x="0" y="586740"/>
                      <a:pt x="0" y="290513"/>
                    </a:cubicBezTo>
                    <a:cubicBezTo>
                      <a:pt x="0" y="161925"/>
                      <a:pt x="90404" y="0"/>
                      <a:pt x="334019" y="0"/>
                    </a:cubicBezTo>
                    <a:cubicBezTo>
                      <a:pt x="412052" y="0"/>
                      <a:pt x="511020" y="15240"/>
                      <a:pt x="574779" y="58103"/>
                    </a:cubicBezTo>
                    <a:lnTo>
                      <a:pt x="574779" y="209550"/>
                    </a:lnTo>
                    <a:cubicBezTo>
                      <a:pt x="495794" y="160020"/>
                      <a:pt x="402536" y="139065"/>
                      <a:pt x="334019" y="139065"/>
                    </a:cubicBezTo>
                    <a:cubicBezTo>
                      <a:pt x="211260" y="139065"/>
                      <a:pt x="157017" y="206692"/>
                      <a:pt x="157017" y="272415"/>
                    </a:cubicBezTo>
                    <a:cubicBezTo>
                      <a:pt x="157017" y="466725"/>
                      <a:pt x="628070" y="408623"/>
                      <a:pt x="628070" y="706755"/>
                    </a:cubicBezTo>
                    <a:cubicBezTo>
                      <a:pt x="629021" y="862013"/>
                      <a:pt x="499601" y="994410"/>
                      <a:pt x="271212" y="994410"/>
                    </a:cubicBezTo>
                    <a:cubicBezTo>
                      <a:pt x="177953" y="994410"/>
                      <a:pt x="60904" y="972502"/>
                      <a:pt x="0" y="93059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D2E52BB-B96F-B275-8A7F-01C108EC8966}"/>
                  </a:ext>
                </a:extLst>
              </p:cNvPr>
              <p:cNvSpPr/>
              <p:nvPr/>
            </p:nvSpPr>
            <p:spPr>
              <a:xfrm>
                <a:off x="3535730" y="3030220"/>
                <a:ext cx="588101" cy="993457"/>
              </a:xfrm>
              <a:custGeom>
                <a:avLst/>
                <a:gdLst>
                  <a:gd name="connsiteX0" fmla="*/ 0 w 588101"/>
                  <a:gd name="connsiteY0" fmla="*/ 0 h 993457"/>
                  <a:gd name="connsiteX1" fmla="*/ 588102 w 588101"/>
                  <a:gd name="connsiteY1" fmla="*/ 0 h 993457"/>
                  <a:gd name="connsiteX2" fmla="*/ 588102 w 588101"/>
                  <a:gd name="connsiteY2" fmla="*/ 141922 h 993457"/>
                  <a:gd name="connsiteX3" fmla="*/ 160824 w 588101"/>
                  <a:gd name="connsiteY3" fmla="*/ 141922 h 993457"/>
                  <a:gd name="connsiteX4" fmla="*/ 160824 w 588101"/>
                  <a:gd name="connsiteY4" fmla="*/ 421958 h 993457"/>
                  <a:gd name="connsiteX5" fmla="*/ 565263 w 588101"/>
                  <a:gd name="connsiteY5" fmla="*/ 421958 h 993457"/>
                  <a:gd name="connsiteX6" fmla="*/ 565263 w 588101"/>
                  <a:gd name="connsiteY6" fmla="*/ 558165 h 993457"/>
                  <a:gd name="connsiteX7" fmla="*/ 160824 w 588101"/>
                  <a:gd name="connsiteY7" fmla="*/ 558165 h 993457"/>
                  <a:gd name="connsiteX8" fmla="*/ 160824 w 588101"/>
                  <a:gd name="connsiteY8" fmla="*/ 851535 h 993457"/>
                  <a:gd name="connsiteX9" fmla="*/ 587150 w 588101"/>
                  <a:gd name="connsiteY9" fmla="*/ 851535 h 993457"/>
                  <a:gd name="connsiteX10" fmla="*/ 587150 w 588101"/>
                  <a:gd name="connsiteY10" fmla="*/ 993458 h 993457"/>
                  <a:gd name="connsiteX11" fmla="*/ 0 w 588101"/>
                  <a:gd name="connsiteY11" fmla="*/ 993458 h 993457"/>
                  <a:gd name="connsiteX12" fmla="*/ 0 w 588101"/>
                  <a:gd name="connsiteY12" fmla="*/ 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8101" h="993457">
                    <a:moveTo>
                      <a:pt x="0" y="0"/>
                    </a:moveTo>
                    <a:lnTo>
                      <a:pt x="588102" y="0"/>
                    </a:lnTo>
                    <a:lnTo>
                      <a:pt x="588102" y="141922"/>
                    </a:lnTo>
                    <a:lnTo>
                      <a:pt x="160824" y="141922"/>
                    </a:lnTo>
                    <a:lnTo>
                      <a:pt x="160824" y="421958"/>
                    </a:lnTo>
                    <a:lnTo>
                      <a:pt x="565263" y="421958"/>
                    </a:lnTo>
                    <a:lnTo>
                      <a:pt x="565263" y="558165"/>
                    </a:lnTo>
                    <a:lnTo>
                      <a:pt x="160824" y="558165"/>
                    </a:lnTo>
                    <a:lnTo>
                      <a:pt x="160824" y="851535"/>
                    </a:lnTo>
                    <a:lnTo>
                      <a:pt x="587150" y="851535"/>
                    </a:lnTo>
                    <a:lnTo>
                      <a:pt x="587150" y="993458"/>
                    </a:lnTo>
                    <a:lnTo>
                      <a:pt x="0" y="9934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577C3BA-5580-45DD-1960-4B57AAEE4E61}"/>
                  </a:ext>
                </a:extLst>
              </p:cNvPr>
              <p:cNvSpPr/>
              <p:nvPr/>
            </p:nvSpPr>
            <p:spPr>
              <a:xfrm>
                <a:off x="4338898" y="3030220"/>
                <a:ext cx="760344" cy="993457"/>
              </a:xfrm>
              <a:custGeom>
                <a:avLst/>
                <a:gdLst>
                  <a:gd name="connsiteX0" fmla="*/ 0 w 760344"/>
                  <a:gd name="connsiteY0" fmla="*/ 506730 h 993457"/>
                  <a:gd name="connsiteX1" fmla="*/ 503407 w 760344"/>
                  <a:gd name="connsiteY1" fmla="*/ 0 h 993457"/>
                  <a:gd name="connsiteX2" fmla="*/ 759393 w 760344"/>
                  <a:gd name="connsiteY2" fmla="*/ 69533 h 993457"/>
                  <a:gd name="connsiteX3" fmla="*/ 759393 w 760344"/>
                  <a:gd name="connsiteY3" fmla="*/ 221933 h 993457"/>
                  <a:gd name="connsiteX4" fmla="*/ 499601 w 760344"/>
                  <a:gd name="connsiteY4" fmla="*/ 138113 h 993457"/>
                  <a:gd name="connsiteX5" fmla="*/ 159872 w 760344"/>
                  <a:gd name="connsiteY5" fmla="*/ 493395 h 993457"/>
                  <a:gd name="connsiteX6" fmla="*/ 513875 w 760344"/>
                  <a:gd name="connsiteY6" fmla="*/ 854393 h 993457"/>
                  <a:gd name="connsiteX7" fmla="*/ 760345 w 760344"/>
                  <a:gd name="connsiteY7" fmla="*/ 789623 h 993457"/>
                  <a:gd name="connsiteX8" fmla="*/ 760345 w 760344"/>
                  <a:gd name="connsiteY8" fmla="*/ 923925 h 993457"/>
                  <a:gd name="connsiteX9" fmla="*/ 495794 w 760344"/>
                  <a:gd name="connsiteY9" fmla="*/ 993458 h 993457"/>
                  <a:gd name="connsiteX10" fmla="*/ 0 w 760344"/>
                  <a:gd name="connsiteY10" fmla="*/ 50673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0344" h="993457">
                    <a:moveTo>
                      <a:pt x="0" y="506730"/>
                    </a:moveTo>
                    <a:cubicBezTo>
                      <a:pt x="0" y="224790"/>
                      <a:pt x="210308" y="0"/>
                      <a:pt x="503407" y="0"/>
                    </a:cubicBezTo>
                    <a:cubicBezTo>
                      <a:pt x="585247" y="0"/>
                      <a:pt x="698489" y="17145"/>
                      <a:pt x="759393" y="69533"/>
                    </a:cubicBezTo>
                    <a:lnTo>
                      <a:pt x="759393" y="221933"/>
                    </a:lnTo>
                    <a:cubicBezTo>
                      <a:pt x="680409" y="160972"/>
                      <a:pt x="575730" y="138113"/>
                      <a:pt x="499601" y="138113"/>
                    </a:cubicBezTo>
                    <a:cubicBezTo>
                      <a:pt x="296905" y="138113"/>
                      <a:pt x="159872" y="296227"/>
                      <a:pt x="159872" y="493395"/>
                    </a:cubicBezTo>
                    <a:cubicBezTo>
                      <a:pt x="159872" y="688658"/>
                      <a:pt x="291196" y="854393"/>
                      <a:pt x="513875" y="854393"/>
                    </a:cubicBezTo>
                    <a:cubicBezTo>
                      <a:pt x="584295" y="854393"/>
                      <a:pt x="686118" y="839152"/>
                      <a:pt x="760345" y="789623"/>
                    </a:cubicBezTo>
                    <a:lnTo>
                      <a:pt x="760345" y="923925"/>
                    </a:lnTo>
                    <a:cubicBezTo>
                      <a:pt x="690877" y="973455"/>
                      <a:pt x="589053" y="993458"/>
                      <a:pt x="495794" y="993458"/>
                    </a:cubicBezTo>
                    <a:cubicBezTo>
                      <a:pt x="189372" y="993458"/>
                      <a:pt x="0" y="773430"/>
                      <a:pt x="0" y="50673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4F3A362-8E5E-0B10-792D-C8C761F6E7B0}"/>
                  </a:ext>
                </a:extLst>
              </p:cNvPr>
              <p:cNvSpPr/>
              <p:nvPr/>
            </p:nvSpPr>
            <p:spPr>
              <a:xfrm>
                <a:off x="5359987" y="3029267"/>
                <a:ext cx="789845" cy="994410"/>
              </a:xfrm>
              <a:custGeom>
                <a:avLst/>
                <a:gdLst>
                  <a:gd name="connsiteX0" fmla="*/ 0 w 789845"/>
                  <a:gd name="connsiteY0" fmla="*/ 598170 h 994410"/>
                  <a:gd name="connsiteX1" fmla="*/ 0 w 789845"/>
                  <a:gd name="connsiteY1" fmla="*/ 0 h 994410"/>
                  <a:gd name="connsiteX2" fmla="*/ 159872 w 789845"/>
                  <a:gd name="connsiteY2" fmla="*/ 0 h 994410"/>
                  <a:gd name="connsiteX3" fmla="*/ 159872 w 789845"/>
                  <a:gd name="connsiteY3" fmla="*/ 589598 h 994410"/>
                  <a:gd name="connsiteX4" fmla="*/ 397778 w 789845"/>
                  <a:gd name="connsiteY4" fmla="*/ 853440 h 994410"/>
                  <a:gd name="connsiteX5" fmla="*/ 629973 w 789845"/>
                  <a:gd name="connsiteY5" fmla="*/ 589598 h 994410"/>
                  <a:gd name="connsiteX6" fmla="*/ 629973 w 789845"/>
                  <a:gd name="connsiteY6" fmla="*/ 0 h 994410"/>
                  <a:gd name="connsiteX7" fmla="*/ 789845 w 789845"/>
                  <a:gd name="connsiteY7" fmla="*/ 0 h 994410"/>
                  <a:gd name="connsiteX8" fmla="*/ 789845 w 789845"/>
                  <a:gd name="connsiteY8" fmla="*/ 589598 h 994410"/>
                  <a:gd name="connsiteX9" fmla="*/ 388261 w 789845"/>
                  <a:gd name="connsiteY9" fmla="*/ 994410 h 994410"/>
                  <a:gd name="connsiteX10" fmla="*/ 0 w 789845"/>
                  <a:gd name="connsiteY10" fmla="*/ 598170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9845" h="994410">
                    <a:moveTo>
                      <a:pt x="0" y="598170"/>
                    </a:moveTo>
                    <a:lnTo>
                      <a:pt x="0" y="0"/>
                    </a:lnTo>
                    <a:lnTo>
                      <a:pt x="159872" y="0"/>
                    </a:lnTo>
                    <a:lnTo>
                      <a:pt x="159872" y="589598"/>
                    </a:lnTo>
                    <a:cubicBezTo>
                      <a:pt x="159872" y="746760"/>
                      <a:pt x="252179" y="853440"/>
                      <a:pt x="397778" y="853440"/>
                    </a:cubicBezTo>
                    <a:cubicBezTo>
                      <a:pt x="543375" y="853440"/>
                      <a:pt x="629973" y="746760"/>
                      <a:pt x="629973" y="589598"/>
                    </a:cubicBezTo>
                    <a:lnTo>
                      <a:pt x="629973" y="0"/>
                    </a:lnTo>
                    <a:lnTo>
                      <a:pt x="789845" y="0"/>
                    </a:lnTo>
                    <a:lnTo>
                      <a:pt x="789845" y="589598"/>
                    </a:lnTo>
                    <a:cubicBezTo>
                      <a:pt x="789845" y="820102"/>
                      <a:pt x="634731" y="994410"/>
                      <a:pt x="388261" y="994410"/>
                    </a:cubicBezTo>
                    <a:cubicBezTo>
                      <a:pt x="147501" y="994410"/>
                      <a:pt x="0" y="826770"/>
                      <a:pt x="0" y="59817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922E6A7-1422-382D-9994-22A01D202CA7}"/>
                  </a:ext>
                </a:extLst>
              </p:cNvPr>
              <p:cNvSpPr/>
              <p:nvPr/>
            </p:nvSpPr>
            <p:spPr>
              <a:xfrm>
                <a:off x="7381229" y="3029267"/>
                <a:ext cx="589053" cy="993457"/>
              </a:xfrm>
              <a:custGeom>
                <a:avLst/>
                <a:gdLst>
                  <a:gd name="connsiteX0" fmla="*/ 0 w 589053"/>
                  <a:gd name="connsiteY0" fmla="*/ 0 h 993457"/>
                  <a:gd name="connsiteX1" fmla="*/ 589053 w 589053"/>
                  <a:gd name="connsiteY1" fmla="*/ 0 h 993457"/>
                  <a:gd name="connsiteX2" fmla="*/ 589053 w 589053"/>
                  <a:gd name="connsiteY2" fmla="*/ 141923 h 993457"/>
                  <a:gd name="connsiteX3" fmla="*/ 161775 w 589053"/>
                  <a:gd name="connsiteY3" fmla="*/ 141923 h 993457"/>
                  <a:gd name="connsiteX4" fmla="*/ 161775 w 589053"/>
                  <a:gd name="connsiteY4" fmla="*/ 421958 h 993457"/>
                  <a:gd name="connsiteX5" fmla="*/ 566214 w 589053"/>
                  <a:gd name="connsiteY5" fmla="*/ 421958 h 993457"/>
                  <a:gd name="connsiteX6" fmla="*/ 566214 w 589053"/>
                  <a:gd name="connsiteY6" fmla="*/ 558165 h 993457"/>
                  <a:gd name="connsiteX7" fmla="*/ 161775 w 589053"/>
                  <a:gd name="connsiteY7" fmla="*/ 558165 h 993457"/>
                  <a:gd name="connsiteX8" fmla="*/ 161775 w 589053"/>
                  <a:gd name="connsiteY8" fmla="*/ 851535 h 993457"/>
                  <a:gd name="connsiteX9" fmla="*/ 588101 w 589053"/>
                  <a:gd name="connsiteY9" fmla="*/ 851535 h 993457"/>
                  <a:gd name="connsiteX10" fmla="*/ 588101 w 589053"/>
                  <a:gd name="connsiteY10" fmla="*/ 993458 h 993457"/>
                  <a:gd name="connsiteX11" fmla="*/ 952 w 589053"/>
                  <a:gd name="connsiteY11" fmla="*/ 993458 h 993457"/>
                  <a:gd name="connsiteX12" fmla="*/ 952 w 589053"/>
                  <a:gd name="connsiteY12" fmla="*/ 0 h 99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9053" h="993457">
                    <a:moveTo>
                      <a:pt x="0" y="0"/>
                    </a:moveTo>
                    <a:lnTo>
                      <a:pt x="589053" y="0"/>
                    </a:lnTo>
                    <a:lnTo>
                      <a:pt x="589053" y="141923"/>
                    </a:lnTo>
                    <a:lnTo>
                      <a:pt x="161775" y="141923"/>
                    </a:lnTo>
                    <a:lnTo>
                      <a:pt x="161775" y="421958"/>
                    </a:lnTo>
                    <a:lnTo>
                      <a:pt x="566214" y="421958"/>
                    </a:lnTo>
                    <a:lnTo>
                      <a:pt x="566214" y="558165"/>
                    </a:lnTo>
                    <a:lnTo>
                      <a:pt x="161775" y="558165"/>
                    </a:lnTo>
                    <a:lnTo>
                      <a:pt x="161775" y="851535"/>
                    </a:lnTo>
                    <a:lnTo>
                      <a:pt x="588101" y="851535"/>
                    </a:lnTo>
                    <a:lnTo>
                      <a:pt x="588101" y="993458"/>
                    </a:lnTo>
                    <a:lnTo>
                      <a:pt x="952" y="993458"/>
                    </a:lnTo>
                    <a:lnTo>
                      <a:pt x="952" y="0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1243A9F-30AF-5E01-9C6A-C947E2CAD87B}"/>
                  </a:ext>
                </a:extLst>
              </p:cNvPr>
              <p:cNvSpPr/>
              <p:nvPr/>
            </p:nvSpPr>
            <p:spPr>
              <a:xfrm>
                <a:off x="6434366" y="3029267"/>
                <a:ext cx="771764" cy="994410"/>
              </a:xfrm>
              <a:custGeom>
                <a:avLst/>
                <a:gdLst>
                  <a:gd name="connsiteX0" fmla="*/ 475810 w 771764"/>
                  <a:gd name="connsiteY0" fmla="*/ 576263 h 994410"/>
                  <a:gd name="connsiteX1" fmla="*/ 677554 w 771764"/>
                  <a:gd name="connsiteY1" fmla="*/ 296228 h 994410"/>
                  <a:gd name="connsiteX2" fmla="*/ 310228 w 771764"/>
                  <a:gd name="connsiteY2" fmla="*/ 0 h 994410"/>
                  <a:gd name="connsiteX3" fmla="*/ 0 w 771764"/>
                  <a:gd name="connsiteY3" fmla="*/ 0 h 994410"/>
                  <a:gd name="connsiteX4" fmla="*/ 0 w 771764"/>
                  <a:gd name="connsiteY4" fmla="*/ 994410 h 994410"/>
                  <a:gd name="connsiteX5" fmla="*/ 162727 w 771764"/>
                  <a:gd name="connsiteY5" fmla="*/ 994410 h 994410"/>
                  <a:gd name="connsiteX6" fmla="*/ 162727 w 771764"/>
                  <a:gd name="connsiteY6" fmla="*/ 610553 h 994410"/>
                  <a:gd name="connsiteX7" fmla="*/ 308325 w 771764"/>
                  <a:gd name="connsiteY7" fmla="*/ 610553 h 994410"/>
                  <a:gd name="connsiteX8" fmla="*/ 574779 w 771764"/>
                  <a:gd name="connsiteY8" fmla="*/ 994410 h 994410"/>
                  <a:gd name="connsiteX9" fmla="*/ 771765 w 771764"/>
                  <a:gd name="connsiteY9" fmla="*/ 994410 h 994410"/>
                  <a:gd name="connsiteX10" fmla="*/ 475810 w 771764"/>
                  <a:gd name="connsiteY10" fmla="*/ 576263 h 994410"/>
                  <a:gd name="connsiteX11" fmla="*/ 161775 w 771764"/>
                  <a:gd name="connsiteY11" fmla="*/ 141923 h 994410"/>
                  <a:gd name="connsiteX12" fmla="*/ 314035 w 771764"/>
                  <a:gd name="connsiteY12" fmla="*/ 141923 h 994410"/>
                  <a:gd name="connsiteX13" fmla="*/ 512924 w 771764"/>
                  <a:gd name="connsiteY13" fmla="*/ 305753 h 994410"/>
                  <a:gd name="connsiteX14" fmla="*/ 303567 w 771764"/>
                  <a:gd name="connsiteY14" fmla="*/ 477203 h 994410"/>
                  <a:gd name="connsiteX15" fmla="*/ 161775 w 771764"/>
                  <a:gd name="connsiteY15" fmla="*/ 477203 h 994410"/>
                  <a:gd name="connsiteX16" fmla="*/ 161775 w 771764"/>
                  <a:gd name="connsiteY16" fmla="*/ 141923 h 99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764" h="994410">
                    <a:moveTo>
                      <a:pt x="475810" y="576263"/>
                    </a:moveTo>
                    <a:cubicBezTo>
                      <a:pt x="601424" y="528638"/>
                      <a:pt x="677554" y="425767"/>
                      <a:pt x="677554" y="296228"/>
                    </a:cubicBezTo>
                    <a:cubicBezTo>
                      <a:pt x="677554" y="133350"/>
                      <a:pt x="547182" y="0"/>
                      <a:pt x="310228" y="0"/>
                    </a:cubicBezTo>
                    <a:lnTo>
                      <a:pt x="0" y="0"/>
                    </a:lnTo>
                    <a:lnTo>
                      <a:pt x="0" y="994410"/>
                    </a:lnTo>
                    <a:lnTo>
                      <a:pt x="162727" y="994410"/>
                    </a:lnTo>
                    <a:lnTo>
                      <a:pt x="162727" y="610553"/>
                    </a:lnTo>
                    <a:lnTo>
                      <a:pt x="308325" y="610553"/>
                    </a:lnTo>
                    <a:lnTo>
                      <a:pt x="574779" y="994410"/>
                    </a:lnTo>
                    <a:lnTo>
                      <a:pt x="771765" y="994410"/>
                    </a:lnTo>
                    <a:lnTo>
                      <a:pt x="475810" y="576263"/>
                    </a:lnTo>
                    <a:close/>
                    <a:moveTo>
                      <a:pt x="161775" y="141923"/>
                    </a:moveTo>
                    <a:lnTo>
                      <a:pt x="314035" y="141923"/>
                    </a:lnTo>
                    <a:cubicBezTo>
                      <a:pt x="441552" y="141923"/>
                      <a:pt x="512924" y="210503"/>
                      <a:pt x="512924" y="305753"/>
                    </a:cubicBezTo>
                    <a:cubicBezTo>
                      <a:pt x="512924" y="408623"/>
                      <a:pt x="431084" y="477203"/>
                      <a:pt x="303567" y="477203"/>
                    </a:cubicBezTo>
                    <a:lnTo>
                      <a:pt x="161775" y="477203"/>
                    </a:lnTo>
                    <a:lnTo>
                      <a:pt x="161775" y="141923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24">
              <a:extLst>
                <a:ext uri="{FF2B5EF4-FFF2-40B4-BE49-F238E27FC236}">
                  <a16:creationId xmlns:a16="http://schemas.microsoft.com/office/drawing/2014/main" id="{03F45021-C8C4-C6A5-C10D-19475D8F2C0C}"/>
                </a:ext>
              </a:extLst>
            </p:cNvPr>
            <p:cNvGrpSpPr/>
            <p:nvPr/>
          </p:nvGrpSpPr>
          <p:grpSpPr>
            <a:xfrm>
              <a:off x="2648820" y="2047239"/>
              <a:ext cx="2449471" cy="544830"/>
              <a:chOff x="2648820" y="2047239"/>
              <a:chExt cx="2449471" cy="544830"/>
            </a:xfrm>
            <a:grpFill/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E5DCB5A-AFCC-BD7C-A1FF-4602EDD0E02F}"/>
                  </a:ext>
                </a:extLst>
              </p:cNvPr>
              <p:cNvSpPr/>
              <p:nvPr/>
            </p:nvSpPr>
            <p:spPr>
              <a:xfrm>
                <a:off x="3224551" y="2056765"/>
                <a:ext cx="131323" cy="524827"/>
              </a:xfrm>
              <a:custGeom>
                <a:avLst/>
                <a:gdLst>
                  <a:gd name="connsiteX0" fmla="*/ 0 w 131323"/>
                  <a:gd name="connsiteY0" fmla="*/ 0 h 524827"/>
                  <a:gd name="connsiteX1" fmla="*/ 131324 w 131323"/>
                  <a:gd name="connsiteY1" fmla="*/ 0 h 524827"/>
                  <a:gd name="connsiteX2" fmla="*/ 131324 w 131323"/>
                  <a:gd name="connsiteY2" fmla="*/ 524828 h 524827"/>
                  <a:gd name="connsiteX3" fmla="*/ 0 w 131323"/>
                  <a:gd name="connsiteY3" fmla="*/ 524828 h 524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323" h="524827">
                    <a:moveTo>
                      <a:pt x="0" y="0"/>
                    </a:moveTo>
                    <a:lnTo>
                      <a:pt x="131324" y="0"/>
                    </a:lnTo>
                    <a:lnTo>
                      <a:pt x="131324" y="524828"/>
                    </a:lnTo>
                    <a:lnTo>
                      <a:pt x="0" y="524828"/>
                    </a:ln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0355824-9819-5BC5-60F8-BCF7D8E2A1E2}"/>
                  </a:ext>
                </a:extLst>
              </p:cNvPr>
              <p:cNvSpPr/>
              <p:nvPr/>
            </p:nvSpPr>
            <p:spPr>
              <a:xfrm>
                <a:off x="4016299" y="2047239"/>
                <a:ext cx="395874" cy="542925"/>
              </a:xfrm>
              <a:custGeom>
                <a:avLst/>
                <a:gdLst>
                  <a:gd name="connsiteX0" fmla="*/ 0 w 395874"/>
                  <a:gd name="connsiteY0" fmla="*/ 271463 h 542925"/>
                  <a:gd name="connsiteX1" fmla="*/ 276922 w 395874"/>
                  <a:gd name="connsiteY1" fmla="*/ 542925 h 542925"/>
                  <a:gd name="connsiteX2" fmla="*/ 395874 w 395874"/>
                  <a:gd name="connsiteY2" fmla="*/ 523875 h 542925"/>
                  <a:gd name="connsiteX3" fmla="*/ 395874 w 395874"/>
                  <a:gd name="connsiteY3" fmla="*/ 382905 h 542925"/>
                  <a:gd name="connsiteX4" fmla="*/ 285486 w 395874"/>
                  <a:gd name="connsiteY4" fmla="*/ 410528 h 542925"/>
                  <a:gd name="connsiteX5" fmla="*/ 141792 w 395874"/>
                  <a:gd name="connsiteY5" fmla="*/ 270510 h 542925"/>
                  <a:gd name="connsiteX6" fmla="*/ 285486 w 395874"/>
                  <a:gd name="connsiteY6" fmla="*/ 130493 h 542925"/>
                  <a:gd name="connsiteX7" fmla="*/ 395874 w 395874"/>
                  <a:gd name="connsiteY7" fmla="*/ 159068 h 542925"/>
                  <a:gd name="connsiteX8" fmla="*/ 395874 w 395874"/>
                  <a:gd name="connsiteY8" fmla="*/ 19050 h 542925"/>
                  <a:gd name="connsiteX9" fmla="*/ 276922 w 395874"/>
                  <a:gd name="connsiteY9" fmla="*/ 0 h 542925"/>
                  <a:gd name="connsiteX10" fmla="*/ 0 w 395874"/>
                  <a:gd name="connsiteY10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74" h="542925">
                    <a:moveTo>
                      <a:pt x="0" y="271463"/>
                    </a:moveTo>
                    <a:cubicBezTo>
                      <a:pt x="0" y="440055"/>
                      <a:pt x="129420" y="542925"/>
                      <a:pt x="276922" y="542925"/>
                    </a:cubicBezTo>
                    <a:cubicBezTo>
                      <a:pt x="334970" y="542925"/>
                      <a:pt x="379697" y="528638"/>
                      <a:pt x="395874" y="523875"/>
                    </a:cubicBezTo>
                    <a:lnTo>
                      <a:pt x="395874" y="382905"/>
                    </a:lnTo>
                    <a:cubicBezTo>
                      <a:pt x="390165" y="385763"/>
                      <a:pt x="347342" y="410528"/>
                      <a:pt x="285486" y="410528"/>
                    </a:cubicBezTo>
                    <a:cubicBezTo>
                      <a:pt x="197937" y="410528"/>
                      <a:pt x="141792" y="348615"/>
                      <a:pt x="141792" y="270510"/>
                    </a:cubicBezTo>
                    <a:cubicBezTo>
                      <a:pt x="141792" y="190500"/>
                      <a:pt x="200792" y="130493"/>
                      <a:pt x="285486" y="130493"/>
                    </a:cubicBezTo>
                    <a:cubicBezTo>
                      <a:pt x="348293" y="130493"/>
                      <a:pt x="390165" y="156210"/>
                      <a:pt x="395874" y="159068"/>
                    </a:cubicBezTo>
                    <a:lnTo>
                      <a:pt x="395874" y="19050"/>
                    </a:lnTo>
                    <a:cubicBezTo>
                      <a:pt x="383503" y="15240"/>
                      <a:pt x="337825" y="0"/>
                      <a:pt x="276922" y="0"/>
                    </a:cubicBezTo>
                    <a:cubicBezTo>
                      <a:pt x="117049" y="952"/>
                      <a:pt x="0" y="115252"/>
                      <a:pt x="0" y="27146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CBBFA0F-642D-87DA-FC2B-1CB1A7DCE003}"/>
                  </a:ext>
                </a:extLst>
              </p:cNvPr>
              <p:cNvSpPr/>
              <p:nvPr/>
            </p:nvSpPr>
            <p:spPr>
              <a:xfrm>
                <a:off x="2648820" y="2047239"/>
                <a:ext cx="395874" cy="542925"/>
              </a:xfrm>
              <a:custGeom>
                <a:avLst/>
                <a:gdLst>
                  <a:gd name="connsiteX0" fmla="*/ 0 w 395874"/>
                  <a:gd name="connsiteY0" fmla="*/ 271463 h 542925"/>
                  <a:gd name="connsiteX1" fmla="*/ 275970 w 395874"/>
                  <a:gd name="connsiteY1" fmla="*/ 542925 h 542925"/>
                  <a:gd name="connsiteX2" fmla="*/ 395874 w 395874"/>
                  <a:gd name="connsiteY2" fmla="*/ 523875 h 542925"/>
                  <a:gd name="connsiteX3" fmla="*/ 395874 w 395874"/>
                  <a:gd name="connsiteY3" fmla="*/ 382905 h 542925"/>
                  <a:gd name="connsiteX4" fmla="*/ 285486 w 395874"/>
                  <a:gd name="connsiteY4" fmla="*/ 410528 h 542925"/>
                  <a:gd name="connsiteX5" fmla="*/ 141791 w 395874"/>
                  <a:gd name="connsiteY5" fmla="*/ 270510 h 542925"/>
                  <a:gd name="connsiteX6" fmla="*/ 285486 w 395874"/>
                  <a:gd name="connsiteY6" fmla="*/ 130493 h 542925"/>
                  <a:gd name="connsiteX7" fmla="*/ 395874 w 395874"/>
                  <a:gd name="connsiteY7" fmla="*/ 159068 h 542925"/>
                  <a:gd name="connsiteX8" fmla="*/ 395874 w 395874"/>
                  <a:gd name="connsiteY8" fmla="*/ 19050 h 542925"/>
                  <a:gd name="connsiteX9" fmla="*/ 275970 w 395874"/>
                  <a:gd name="connsiteY9" fmla="*/ 0 h 542925"/>
                  <a:gd name="connsiteX10" fmla="*/ 0 w 395874"/>
                  <a:gd name="connsiteY10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5874" h="542925">
                    <a:moveTo>
                      <a:pt x="0" y="271463"/>
                    </a:moveTo>
                    <a:cubicBezTo>
                      <a:pt x="0" y="440055"/>
                      <a:pt x="129420" y="542925"/>
                      <a:pt x="275970" y="542925"/>
                    </a:cubicBezTo>
                    <a:cubicBezTo>
                      <a:pt x="334970" y="542925"/>
                      <a:pt x="378745" y="528638"/>
                      <a:pt x="395874" y="523875"/>
                    </a:cubicBezTo>
                    <a:lnTo>
                      <a:pt x="395874" y="382905"/>
                    </a:lnTo>
                    <a:cubicBezTo>
                      <a:pt x="390164" y="385763"/>
                      <a:pt x="347341" y="410528"/>
                      <a:pt x="285486" y="410528"/>
                    </a:cubicBezTo>
                    <a:cubicBezTo>
                      <a:pt x="197937" y="410528"/>
                      <a:pt x="141791" y="348615"/>
                      <a:pt x="141791" y="270510"/>
                    </a:cubicBezTo>
                    <a:cubicBezTo>
                      <a:pt x="141791" y="190500"/>
                      <a:pt x="200792" y="130493"/>
                      <a:pt x="285486" y="130493"/>
                    </a:cubicBezTo>
                    <a:cubicBezTo>
                      <a:pt x="348293" y="130493"/>
                      <a:pt x="390164" y="156210"/>
                      <a:pt x="395874" y="159068"/>
                    </a:cubicBezTo>
                    <a:lnTo>
                      <a:pt x="395874" y="19050"/>
                    </a:lnTo>
                    <a:cubicBezTo>
                      <a:pt x="383503" y="15240"/>
                      <a:pt x="337825" y="0"/>
                      <a:pt x="275970" y="0"/>
                    </a:cubicBezTo>
                    <a:cubicBezTo>
                      <a:pt x="117049" y="952"/>
                      <a:pt x="0" y="115252"/>
                      <a:pt x="0" y="27146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B6BBDE16-36E6-F784-00CD-B266F5EA830B}"/>
                  </a:ext>
                </a:extLst>
              </p:cNvPr>
              <p:cNvSpPr/>
              <p:nvPr/>
            </p:nvSpPr>
            <p:spPr>
              <a:xfrm>
                <a:off x="4550158" y="2048192"/>
                <a:ext cx="548133" cy="542925"/>
              </a:xfrm>
              <a:custGeom>
                <a:avLst/>
                <a:gdLst>
                  <a:gd name="connsiteX0" fmla="*/ 274067 w 548133"/>
                  <a:gd name="connsiteY0" fmla="*/ 0 h 542925"/>
                  <a:gd name="connsiteX1" fmla="*/ 0 w 548133"/>
                  <a:gd name="connsiteY1" fmla="*/ 271463 h 542925"/>
                  <a:gd name="connsiteX2" fmla="*/ 274067 w 548133"/>
                  <a:gd name="connsiteY2" fmla="*/ 542925 h 542925"/>
                  <a:gd name="connsiteX3" fmla="*/ 548133 w 548133"/>
                  <a:gd name="connsiteY3" fmla="*/ 271463 h 542925"/>
                  <a:gd name="connsiteX4" fmla="*/ 274067 w 548133"/>
                  <a:gd name="connsiteY4" fmla="*/ 0 h 542925"/>
                  <a:gd name="connsiteX5" fmla="*/ 274067 w 548133"/>
                  <a:gd name="connsiteY5" fmla="*/ 408623 h 542925"/>
                  <a:gd name="connsiteX6" fmla="*/ 138937 w 548133"/>
                  <a:gd name="connsiteY6" fmla="*/ 270510 h 542925"/>
                  <a:gd name="connsiteX7" fmla="*/ 274067 w 548133"/>
                  <a:gd name="connsiteY7" fmla="*/ 132398 h 542925"/>
                  <a:gd name="connsiteX8" fmla="*/ 409197 w 548133"/>
                  <a:gd name="connsiteY8" fmla="*/ 270510 h 542925"/>
                  <a:gd name="connsiteX9" fmla="*/ 274067 w 548133"/>
                  <a:gd name="connsiteY9" fmla="*/ 40862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8133" h="542925">
                    <a:moveTo>
                      <a:pt x="274067" y="0"/>
                    </a:moveTo>
                    <a:cubicBezTo>
                      <a:pt x="114194" y="0"/>
                      <a:pt x="0" y="121920"/>
                      <a:pt x="0" y="271463"/>
                    </a:cubicBezTo>
                    <a:cubicBezTo>
                      <a:pt x="0" y="421958"/>
                      <a:pt x="114194" y="542925"/>
                      <a:pt x="274067" y="542925"/>
                    </a:cubicBezTo>
                    <a:cubicBezTo>
                      <a:pt x="433939" y="542925"/>
                      <a:pt x="548133" y="421005"/>
                      <a:pt x="548133" y="271463"/>
                    </a:cubicBezTo>
                    <a:cubicBezTo>
                      <a:pt x="548133" y="120968"/>
                      <a:pt x="433939" y="0"/>
                      <a:pt x="274067" y="0"/>
                    </a:cubicBezTo>
                    <a:close/>
                    <a:moveTo>
                      <a:pt x="274067" y="408623"/>
                    </a:moveTo>
                    <a:cubicBezTo>
                      <a:pt x="196034" y="408623"/>
                      <a:pt x="138937" y="346710"/>
                      <a:pt x="138937" y="270510"/>
                    </a:cubicBezTo>
                    <a:cubicBezTo>
                      <a:pt x="138937" y="194310"/>
                      <a:pt x="196986" y="132398"/>
                      <a:pt x="274067" y="132398"/>
                    </a:cubicBezTo>
                    <a:cubicBezTo>
                      <a:pt x="352100" y="132398"/>
                      <a:pt x="409197" y="194310"/>
                      <a:pt x="409197" y="270510"/>
                    </a:cubicBezTo>
                    <a:cubicBezTo>
                      <a:pt x="409197" y="347663"/>
                      <a:pt x="352100" y="408623"/>
                      <a:pt x="274067" y="408623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CC653E3-2DFF-78C8-E4ED-C1A8F3F125ED}"/>
                  </a:ext>
                </a:extLst>
              </p:cNvPr>
              <p:cNvSpPr/>
              <p:nvPr/>
            </p:nvSpPr>
            <p:spPr>
              <a:xfrm>
                <a:off x="3531924" y="2047239"/>
                <a:ext cx="358760" cy="544830"/>
              </a:xfrm>
              <a:custGeom>
                <a:avLst/>
                <a:gdLst>
                  <a:gd name="connsiteX0" fmla="*/ 233147 w 358760"/>
                  <a:gd name="connsiteY0" fmla="*/ 217170 h 544830"/>
                  <a:gd name="connsiteX1" fmla="*/ 196985 w 358760"/>
                  <a:gd name="connsiteY1" fmla="*/ 205740 h 544830"/>
                  <a:gd name="connsiteX2" fmla="*/ 137033 w 358760"/>
                  <a:gd name="connsiteY2" fmla="*/ 156210 h 544830"/>
                  <a:gd name="connsiteX3" fmla="*/ 217921 w 358760"/>
                  <a:gd name="connsiteY3" fmla="*/ 113348 h 544830"/>
                  <a:gd name="connsiteX4" fmla="*/ 320696 w 358760"/>
                  <a:gd name="connsiteY4" fmla="*/ 129540 h 544830"/>
                  <a:gd name="connsiteX5" fmla="*/ 320696 w 358760"/>
                  <a:gd name="connsiteY5" fmla="*/ 17145 h 544830"/>
                  <a:gd name="connsiteX6" fmla="*/ 193179 w 358760"/>
                  <a:gd name="connsiteY6" fmla="*/ 0 h 544830"/>
                  <a:gd name="connsiteX7" fmla="*/ 0 w 358760"/>
                  <a:gd name="connsiteY7" fmla="*/ 163830 h 544830"/>
                  <a:gd name="connsiteX8" fmla="*/ 134178 w 358760"/>
                  <a:gd name="connsiteY8" fmla="*/ 317183 h 544830"/>
                  <a:gd name="connsiteX9" fmla="*/ 162727 w 358760"/>
                  <a:gd name="connsiteY9" fmla="*/ 326708 h 544830"/>
                  <a:gd name="connsiteX10" fmla="*/ 220776 w 358760"/>
                  <a:gd name="connsiteY10" fmla="*/ 379095 h 544830"/>
                  <a:gd name="connsiteX11" fmla="*/ 125614 w 358760"/>
                  <a:gd name="connsiteY11" fmla="*/ 428625 h 544830"/>
                  <a:gd name="connsiteX12" fmla="*/ 1903 w 358760"/>
                  <a:gd name="connsiteY12" fmla="*/ 409575 h 544830"/>
                  <a:gd name="connsiteX13" fmla="*/ 1903 w 358760"/>
                  <a:gd name="connsiteY13" fmla="*/ 530543 h 544830"/>
                  <a:gd name="connsiteX14" fmla="*/ 143695 w 358760"/>
                  <a:gd name="connsiteY14" fmla="*/ 544830 h 544830"/>
                  <a:gd name="connsiteX15" fmla="*/ 358761 w 358760"/>
                  <a:gd name="connsiteY15" fmla="*/ 368618 h 544830"/>
                  <a:gd name="connsiteX16" fmla="*/ 233147 w 358760"/>
                  <a:gd name="connsiteY16" fmla="*/ 217170 h 5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8760" h="544830">
                    <a:moveTo>
                      <a:pt x="233147" y="217170"/>
                    </a:moveTo>
                    <a:lnTo>
                      <a:pt x="196985" y="205740"/>
                    </a:lnTo>
                    <a:cubicBezTo>
                      <a:pt x="175098" y="199073"/>
                      <a:pt x="137033" y="187643"/>
                      <a:pt x="137033" y="156210"/>
                    </a:cubicBezTo>
                    <a:cubicBezTo>
                      <a:pt x="137033" y="130493"/>
                      <a:pt x="165582" y="113348"/>
                      <a:pt x="217921" y="113348"/>
                    </a:cubicBezTo>
                    <a:cubicBezTo>
                      <a:pt x="262647" y="113348"/>
                      <a:pt x="318793" y="128588"/>
                      <a:pt x="320696" y="129540"/>
                    </a:cubicBezTo>
                    <a:lnTo>
                      <a:pt x="320696" y="17145"/>
                    </a:lnTo>
                    <a:cubicBezTo>
                      <a:pt x="316890" y="16193"/>
                      <a:pt x="256938" y="0"/>
                      <a:pt x="193179" y="0"/>
                    </a:cubicBezTo>
                    <a:cubicBezTo>
                      <a:pt x="72323" y="0"/>
                      <a:pt x="0" y="65723"/>
                      <a:pt x="0" y="163830"/>
                    </a:cubicBezTo>
                    <a:cubicBezTo>
                      <a:pt x="0" y="250508"/>
                      <a:pt x="60904" y="294323"/>
                      <a:pt x="134178" y="317183"/>
                    </a:cubicBezTo>
                    <a:cubicBezTo>
                      <a:pt x="142743" y="320040"/>
                      <a:pt x="154162" y="323850"/>
                      <a:pt x="162727" y="326708"/>
                    </a:cubicBezTo>
                    <a:cubicBezTo>
                      <a:pt x="195082" y="337185"/>
                      <a:pt x="220776" y="352425"/>
                      <a:pt x="220776" y="379095"/>
                    </a:cubicBezTo>
                    <a:cubicBezTo>
                      <a:pt x="220776" y="408623"/>
                      <a:pt x="191276" y="428625"/>
                      <a:pt x="125614" y="428625"/>
                    </a:cubicBezTo>
                    <a:cubicBezTo>
                      <a:pt x="68517" y="428625"/>
                      <a:pt x="13323" y="412433"/>
                      <a:pt x="1903" y="409575"/>
                    </a:cubicBezTo>
                    <a:lnTo>
                      <a:pt x="1903" y="530543"/>
                    </a:lnTo>
                    <a:cubicBezTo>
                      <a:pt x="8565" y="531495"/>
                      <a:pt x="73275" y="544830"/>
                      <a:pt x="143695" y="544830"/>
                    </a:cubicBezTo>
                    <a:cubicBezTo>
                      <a:pt x="243615" y="544830"/>
                      <a:pt x="358761" y="501015"/>
                      <a:pt x="358761" y="368618"/>
                    </a:cubicBezTo>
                    <a:cubicBezTo>
                      <a:pt x="356858" y="303848"/>
                      <a:pt x="318793" y="244793"/>
                      <a:pt x="233147" y="217170"/>
                    </a:cubicBezTo>
                    <a:close/>
                  </a:path>
                </a:pathLst>
              </a:custGeom>
              <a:grpFill/>
              <a:ln w="9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0768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Onl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753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C8076-443B-5214-DFC5-34C4D365B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678D99-307A-511F-E0FA-A96ADA49125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7715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Option 1 - Midn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571750"/>
            <a:ext cx="7709972" cy="478033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 dirty="0"/>
              <a:t>Segue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36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771" indent="0">
              <a:buNone/>
              <a:defRPr/>
            </a:lvl2pPr>
            <a:lvl3pPr marL="427386" indent="0">
              <a:buNone/>
              <a:defRPr/>
            </a:lvl3pPr>
            <a:lvl4pPr marL="516677" indent="0">
              <a:buNone/>
              <a:defRPr/>
            </a:lvl4pPr>
            <a:lvl5pPr marL="601201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7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BC2444A0-E41F-00EC-72F0-057BD9DD5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607"/>
          <a:stretch/>
        </p:blipFill>
        <p:spPr>
          <a:xfrm flipH="1">
            <a:off x="6039292" y="1520426"/>
            <a:ext cx="3104707" cy="3623074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w Section Titl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46" y="294459"/>
            <a:ext cx="4114800" cy="2286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baseline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04778" indent="0">
              <a:buNone/>
              <a:defRPr/>
            </a:lvl2pPr>
            <a:lvl3pPr marL="427397" indent="0">
              <a:buNone/>
              <a:defRPr/>
            </a:lvl3pPr>
            <a:lvl4pPr marL="516690" indent="0">
              <a:buNone/>
              <a:defRPr/>
            </a:lvl4pPr>
            <a:lvl5pPr marL="601216" indent="0">
              <a:buNone/>
              <a:defRPr/>
            </a:lvl5pPr>
          </a:lstStyle>
          <a:p>
            <a:pPr lvl="0"/>
            <a:r>
              <a:rPr lang="en-GB" dirty="0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8A67A-7EF2-41D2-F62B-E2CA753F5D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770" y="4670298"/>
            <a:ext cx="1090422" cy="3203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F0E27B-1236-EA41-5BEF-5F4B6416066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1573346" y="4825491"/>
            <a:ext cx="3401050" cy="1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" b="0" i="0" spc="20" baseline="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rPr>
              <a:t>© 2023  Cisco and/or its affiliates. All rights reserved.   Cisco Confidential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FDD23D6-7F14-31A9-DE2C-192DAD621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561102"/>
            <a:ext cx="8229600" cy="533342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1852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Option 1 - Sky Blue">
    <p:bg>
      <p:bgPr>
        <a:gradFill>
          <a:gsLst>
            <a:gs pos="100000">
              <a:srgbClr val="38525C"/>
            </a:gs>
            <a:gs pos="47000">
              <a:srgbClr val="15244C"/>
            </a:gs>
            <a:gs pos="30000">
              <a:srgbClr val="14254D"/>
            </a:gs>
            <a:gs pos="0">
              <a:srgbClr val="000101">
                <a:lumMod val="0"/>
              </a:srgb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683ED-333E-71AE-8D5B-04FB014DE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9447" y="2571751"/>
            <a:ext cx="7709972" cy="478033"/>
          </a:xfrm>
          <a:prstGeom prst="rect">
            <a:avLst/>
          </a:prstGeom>
        </p:spPr>
        <p:txBody>
          <a:bodyPr lIns="45720" tIns="45720" rIns="45720" bIns="45720" anchor="ctr"/>
          <a:lstStyle>
            <a:lvl1pPr marL="0" indent="0" algn="l">
              <a:lnSpc>
                <a:spcPts val="3600"/>
              </a:lnSpc>
              <a:buFont typeface="Arial" panose="020B0604020202020204" pitchFamily="34" charset="0"/>
              <a:buNone/>
              <a:defRPr sz="3300" b="0" i="0" spc="0" baseline="0">
                <a:solidFill>
                  <a:schemeClr val="bg2"/>
                </a:solidFill>
                <a:latin typeface="+mj-lt"/>
                <a:cs typeface="CiscoSansTT ExtraLight" panose="020B0303020201020303" pitchFamily="34" charset="0"/>
              </a:defRPr>
            </a:lvl1pPr>
          </a:lstStyle>
          <a:p>
            <a:r>
              <a:rPr lang="en-GB"/>
              <a:t>Segue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95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5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12954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260478"/>
            <a:ext cx="8217535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4 speakers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8BF1A-8BAF-1D26-A42D-72C62D00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69"/>
            <a:ext cx="9145191" cy="514283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5389" y="3248104"/>
            <a:ext cx="2377107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r">
              <a:buFontTx/>
              <a:buNone/>
              <a:defRPr sz="1425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342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075389" y="3441769"/>
            <a:ext cx="2377107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buFontTx/>
              <a:buNone/>
              <a:defRPr lang="en-GB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030124" y="2187570"/>
            <a:ext cx="4430279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 typeface="Arial" panose="020B0604020202020204" pitchFamily="34" charset="0"/>
              <a:buNone/>
              <a:defRPr sz="1800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304711" indent="0">
              <a:buNone/>
              <a:defRPr/>
            </a:lvl2pPr>
            <a:lvl3pPr marL="427304" indent="0">
              <a:buNone/>
              <a:defRPr/>
            </a:lvl3pPr>
            <a:lvl4pPr marL="516576" indent="0">
              <a:buNone/>
              <a:defRPr/>
            </a:lvl4pPr>
            <a:lvl5pPr marL="601084" indent="0">
              <a:buNone/>
              <a:defRPr/>
            </a:lvl5pPr>
          </a:lstStyle>
          <a:p>
            <a:pPr lvl="0"/>
            <a:r>
              <a:rPr lang="en-GB"/>
              <a:t>Presentation subtitle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706190" y="488951"/>
            <a:ext cx="4758978" cy="1640817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90000"/>
              </a:lnSpc>
              <a:buFont typeface="Arial" panose="020B0604020202020204" pitchFamily="34" charset="0"/>
              <a:buNone/>
              <a:defRPr sz="337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Here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9DEA6C-CDD1-025C-D1A0-FDC77309D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149" y="3799115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1385984-D048-1EC1-DD90-FEEF4FCC12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2149" y="3992693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pic>
        <p:nvPicPr>
          <p:cNvPr id="25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52AAF7BB-022B-D1EB-66A9-F60941D2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A945D01-372B-A8FD-BF63-71501651F3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3283" y="3799115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8411545-BCD5-5923-C6D4-B87603899E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3283" y="3992693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BF8D176-75EE-DFEF-F190-D9556C335D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53283" y="3248286"/>
            <a:ext cx="2380346" cy="28813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4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 algn="r">
              <a:buFontTx/>
              <a:buNone/>
            </a:pPr>
            <a:r>
              <a:rPr lang="en-GB"/>
              <a:t>Presenter Name</a:t>
            </a:r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44DC416-62F1-2BC0-BB25-A66BEF860E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3283" y="3441864"/>
            <a:ext cx="2380346" cy="28803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algn="r">
              <a:defRPr lang="en-US" sz="1125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/>
              <a:t>Title</a:t>
            </a:r>
          </a:p>
        </p:txBody>
      </p:sp>
      <p:pic>
        <p:nvPicPr>
          <p:cNvPr id="8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E66FAE74-BB34-843C-ACA7-A96D145518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B5341F-D76C-D64C-EB6E-DA2AF851BC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01768" y="4673201"/>
            <a:ext cx="1200463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750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FCC7C084-7CB6-9D9F-E6E0-DA713D281E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35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3750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72C01BC5-1178-3935-FD64-8C252840D9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46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0371" y="531812"/>
            <a:ext cx="4149225" cy="405923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750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Use this slide for transitions</a:t>
            </a:r>
            <a:endParaRPr lang="en-US"/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2C6E4E3F-EC9D-C2F7-7FF6-0A3C7AFE0E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20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DDDBDC7-87E5-8201-5A71-F124EEC50E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9301" y="3916058"/>
            <a:ext cx="3599460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437">
              <a:lnSpc>
                <a:spcPct val="100000"/>
              </a:lnSpc>
              <a:spcBef>
                <a:spcPct val="50000"/>
              </a:spcBef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33399" y="531816"/>
            <a:ext cx="3815362" cy="3287575"/>
          </a:xfrm>
          <a:prstGeom prst="rect">
            <a:avLst/>
          </a:prstGeom>
        </p:spPr>
        <p:txBody>
          <a:bodyPr>
            <a:noAutofit/>
          </a:bodyPr>
          <a:lstStyle>
            <a:lvl1pPr marL="171411" indent="-171411" algn="l">
              <a:lnSpc>
                <a:spcPct val="100000"/>
              </a:lnSpc>
              <a:tabLst/>
              <a:defRPr sz="2700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/>
              <a:t>“Click to edit quote text.”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B6ACC0C1-22F2-4AAC-C942-1F5B96D0ADA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B40F0A6-C48D-26CF-0A0C-F28FA134F4E1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30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67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260478"/>
            <a:ext cx="8217535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white lines&#10;&#10;Description automatically generated">
            <a:extLst>
              <a:ext uri="{FF2B5EF4-FFF2-40B4-BE49-F238E27FC236}">
                <a16:creationId xmlns:a16="http://schemas.microsoft.com/office/drawing/2014/main" id="{8432D4FD-F2C1-9A3C-8DB7-B4C59D777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Subhead +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20958-3AB8-EE30-568F-E1E6CB56A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9414" y="1693863"/>
            <a:ext cx="8219176" cy="2916238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6044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03DC3-66A6-E046-AA44-6D4BF665B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50" y="1274764"/>
            <a:ext cx="8260440" cy="35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17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457096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D94E5-3BF4-C467-1F4F-32C44E11A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9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DCE8E8-30DB-570D-0C5B-9896A84FE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0947B-078B-1147-A65B-440AB0103F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12" y="1260478"/>
            <a:ext cx="3848100" cy="3330572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76C416-8694-324F-A99E-2FF5A7B443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8850" y="1260478"/>
            <a:ext cx="3928099" cy="3340100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1800" b="0" i="0" dirty="0">
                <a:ea typeface="CiscoSansTT Thin" charset="0"/>
                <a:cs typeface="CiscoSansTT Thin" charset="0"/>
              </a:defRPr>
            </a:lvl1pPr>
            <a:lvl2pPr>
              <a:defRPr lang="en-GB" sz="1500" b="0" i="0" dirty="0">
                <a:ea typeface="CiscoSansTT Thin" charset="0"/>
                <a:cs typeface="CiscoSansTT Thin" charset="0"/>
              </a:defRPr>
            </a:lvl2pPr>
            <a:lvl3pPr>
              <a:defRPr lang="en-GB" sz="1500" b="0" i="0" dirty="0">
                <a:ea typeface="CiscoSansTT Thin" charset="0"/>
                <a:cs typeface="CiscoSansTT Thin" charset="0"/>
              </a:defRPr>
            </a:lvl3pPr>
            <a:lvl4pPr>
              <a:defRPr lang="en-GB" sz="1350" b="0" i="0" dirty="0">
                <a:ea typeface="CiscoSansTT Thin" charset="0"/>
                <a:cs typeface="CiscoSansTT Thin" charset="0"/>
              </a:defRPr>
            </a:lvl4pPr>
            <a:lvl5pP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GB"/>
              <a:t>First level</a:t>
            </a:r>
          </a:p>
          <a:p>
            <a:pPr marL="457096" lvl="1" indent="-165062">
              <a:spcBef>
                <a:spcPts val="450"/>
              </a:spcBef>
              <a:buSzPct val="80000"/>
              <a:buFont typeface="Arial"/>
            </a:pPr>
            <a:r>
              <a:rPr lang="en-GB"/>
              <a:t>Second level</a:t>
            </a:r>
          </a:p>
          <a:p>
            <a:pPr marL="685643" lvl="2" indent="-109513">
              <a:buClr>
                <a:schemeClr val="tx2"/>
              </a:buClr>
              <a:buSzPct val="80000"/>
              <a:buFont typeface="Arial"/>
            </a:pPr>
            <a:r>
              <a:rPr lang="en-GB"/>
              <a:t>Third level</a:t>
            </a:r>
          </a:p>
          <a:p>
            <a:pPr marL="910827" lvl="3" indent="-171376">
              <a:buClr>
                <a:schemeClr val="tx2"/>
              </a:buClr>
              <a:buSzPct val="80000"/>
              <a:buFont typeface="Arial"/>
            </a:pPr>
            <a:r>
              <a:rPr lang="en-GB"/>
              <a:t>Fourth level</a:t>
            </a:r>
          </a:p>
          <a:p>
            <a:pPr marL="1082203" lvl="4" indent="-168202">
              <a:buClr>
                <a:schemeClr val="tx2"/>
              </a:buClr>
              <a:buSzPct val="80000"/>
              <a:buFont typeface="Arial"/>
            </a:pPr>
            <a:r>
              <a:rPr lang="en-GB"/>
              <a:t>Fifth level     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DFDCAE-AF74-72D8-5887-6B301EFE6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7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6FBFF-A706-82E4-59FE-7386BBA84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1A2CF2-29FB-B435-C9B2-581262B6E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5524" y="3067050"/>
            <a:ext cx="988475" cy="20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25918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1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Half_Page_Picture_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06A27279-FAEA-5045-9C4B-A3AD20BBEE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7766" y="1659733"/>
            <a:ext cx="3807181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05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375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34972-F04F-D1E7-E3B4-5CDBF7B8B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6045" y="0"/>
            <a:ext cx="4577955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582E937-6AB3-DA81-FF98-C5209EB9EFF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7B6FC7A-B805-AFA9-4C1B-A460302848B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84029" y="4808889"/>
            <a:ext cx="340105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defTabSz="61060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b="0" i="0" spc="0" baseline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2023 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1528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8" orient="horz" pos="1392">
          <p15:clr>
            <a:srgbClr val="FBAE40"/>
          </p15:clr>
        </p15:guide>
        <p15:guide id="9" orient="horz" pos="2924">
          <p15:clr>
            <a:srgbClr val="FBAE40"/>
          </p15:clr>
        </p15:guide>
        <p15:guide id="10" pos="3652">
          <p15:clr>
            <a:srgbClr val="FBAE40"/>
          </p15:clr>
        </p15:guide>
        <p15:guide id="11" pos="40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1511" y="1467612"/>
            <a:ext cx="3663126" cy="3128201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buClr>
                <a:schemeClr val="tx2"/>
              </a:buClr>
              <a:defRPr lang="en-US" sz="1800" b="0" i="0" dirty="0">
                <a:ea typeface="CiscoSansTT Thin" charset="0"/>
                <a:cs typeface="CiscoSansTT Thin" charset="0"/>
              </a:defRPr>
            </a:lvl1pPr>
            <a:lvl2pPr>
              <a:buClr>
                <a:schemeClr val="tx2"/>
              </a:buClr>
              <a:defRPr lang="en-US" sz="1500" b="0" i="0" dirty="0">
                <a:ea typeface="CiscoSansTT Thin" charset="0"/>
                <a:cs typeface="CiscoSansTT Thin" charset="0"/>
              </a:defRPr>
            </a:lvl2pPr>
            <a:lvl3pPr>
              <a:buClr>
                <a:schemeClr val="tx2"/>
              </a:buClr>
              <a:defRPr lang="en-US" sz="1500" b="0" i="0" dirty="0">
                <a:ea typeface="CiscoSansTT Thin" charset="0"/>
                <a:cs typeface="CiscoSansTT Thin" charset="0"/>
              </a:defRPr>
            </a:lvl3pPr>
            <a:lvl4pPr>
              <a:buClr>
                <a:schemeClr val="tx2"/>
              </a:buClr>
              <a:defRPr lang="en-US" sz="1350" b="0" i="0" dirty="0">
                <a:ea typeface="CiscoSansTT Thin" charset="0"/>
                <a:cs typeface="CiscoSansTT Thin" charset="0"/>
              </a:defRPr>
            </a:lvl4pPr>
            <a:lvl5pPr>
              <a:buClr>
                <a:schemeClr val="tx2"/>
              </a:buClr>
              <a:defRPr lang="en-US" sz="1050" b="0" i="0" dirty="0">
                <a:ea typeface="CiscoSansTT Thin" charset="0"/>
                <a:cs typeface="CiscoSansTT Thin" charset="0"/>
              </a:defRPr>
            </a:lvl5pPr>
          </a:lstStyle>
          <a:p>
            <a:pPr marL="228548" lvl="0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Click to edit Master text styles</a:t>
            </a:r>
          </a:p>
          <a:p>
            <a:pPr marL="228548" lvl="1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Second level</a:t>
            </a:r>
          </a:p>
          <a:p>
            <a:pPr marL="228548" lvl="2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Third level</a:t>
            </a:r>
          </a:p>
          <a:p>
            <a:pPr marL="228548" lvl="3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Fourth level</a:t>
            </a:r>
          </a:p>
          <a:p>
            <a:pPr marL="228548" lvl="4" indent="-171411">
              <a:spcBef>
                <a:spcPts val="1110"/>
              </a:spcBef>
              <a:buSzPct val="80000"/>
              <a:buFont typeface="Arial"/>
            </a:pPr>
            <a:r>
              <a:rPr lang="en-US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8914" y="338328"/>
            <a:ext cx="3752416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25653304-CD9E-824C-862B-ECE41833B2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572001" y="531812"/>
            <a:ext cx="4076700" cy="405923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5010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384">
          <p15:clr>
            <a:srgbClr val="FBAE40"/>
          </p15:clr>
        </p15:guide>
        <p15:guide id="5" pos="3463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3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colorful lines&#10;&#10;Description automatically generated with low confidence">
            <a:extLst>
              <a:ext uri="{FF2B5EF4-FFF2-40B4-BE49-F238E27FC236}">
                <a16:creationId xmlns:a16="http://schemas.microsoft.com/office/drawing/2014/main" id="{B71E52BC-E732-1F4A-71E3-750FC4DEB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  <p:pic>
        <p:nvPicPr>
          <p:cNvPr id="2" name="Picture 1" descr="A blue background with colorful lines&#10;&#10;Description automatically generated with low confidence">
            <a:extLst>
              <a:ext uri="{FF2B5EF4-FFF2-40B4-BE49-F238E27FC236}">
                <a16:creationId xmlns:a16="http://schemas.microsoft.com/office/drawing/2014/main" id="{6E88B088-7B3C-1CCD-5EBF-ADA345A51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0A1CAF3A-60C9-FC99-005E-8353889A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1" y="2266057"/>
            <a:ext cx="4601267" cy="607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0F43B0BF-70E3-1E4D-9768-0E84A8CC0B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6871" y="2266057"/>
            <a:ext cx="4601267" cy="6076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96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5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Goes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6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3" name="Picture 2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7E2C0C51-2533-3460-CE7F-B7BA6D49F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4220" b="28040"/>
          <a:stretch/>
        </p:blipFill>
        <p:spPr>
          <a:xfrm>
            <a:off x="4031353" y="1637414"/>
            <a:ext cx="5112647" cy="35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1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7AAB6B-16FE-95C2-6E58-2E5FC715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288059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ection title" descr="Section title">
            <a:extLst>
              <a:ext uri="{FF2B5EF4-FFF2-40B4-BE49-F238E27FC236}">
                <a16:creationId xmlns:a16="http://schemas.microsoft.com/office/drawing/2014/main" id="{194B3EE7-4A1E-F0EC-D3C3-FAEA1173B6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858" cy="6858"/>
          </a:xfrm>
          <a:prstGeom prst="rect">
            <a:avLst/>
          </a:prstGeom>
        </p:spPr>
        <p:txBody>
          <a:bodyPr lIns="45720" tIns="45720" r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b="0" i="0" baseline="0">
                <a:noFill/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4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799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3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21"/>
            <a:ext cx="2544460" cy="15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0" tIns="30784" rIns="61570" bIns="30784" anchor="b">
            <a:spAutoFit/>
          </a:bodyPr>
          <a:lstStyle/>
          <a:p>
            <a:pPr marL="0" marR="0" lvl="0" indent="0" algn="r" defTabSz="61059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2023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03413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w 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C30067D-BDB2-4ED3-9FF2-9A7F7110FF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46" y="294459"/>
            <a:ext cx="4114800" cy="228600"/>
          </a:xfrm>
          <a:prstGeom prst="rect">
            <a:avLst/>
          </a:prstGeom>
        </p:spPr>
        <p:txBody>
          <a:bodyPr lIns="45720" tIns="45720" rIns="45720" b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0" i="0" baseline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  <a:lvl2pPr marL="304687" indent="0">
              <a:buNone/>
              <a:defRPr/>
            </a:lvl2pPr>
            <a:lvl3pPr marL="427269" indent="0">
              <a:buNone/>
              <a:defRPr/>
            </a:lvl3pPr>
            <a:lvl4pPr marL="516535" indent="0">
              <a:buNone/>
              <a:defRPr/>
            </a:lvl4pPr>
            <a:lvl5pPr marL="601036" indent="0">
              <a:buNone/>
              <a:defRPr/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A362478-34D6-842A-DADB-69D0E6949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2" y="542051"/>
            <a:ext cx="8229600" cy="51435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7" name="Picture 6" descr="A picture containing screenshot, design, art&#10;&#10;Description automatically generated">
            <a:extLst>
              <a:ext uri="{FF2B5EF4-FFF2-40B4-BE49-F238E27FC236}">
                <a16:creationId xmlns:a16="http://schemas.microsoft.com/office/drawing/2014/main" id="{FF565997-32B5-0D3E-B61F-D324A6F7D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7825" b="15899"/>
          <a:stretch/>
        </p:blipFill>
        <p:spPr>
          <a:xfrm>
            <a:off x="3534228" y="1947240"/>
            <a:ext cx="5609772" cy="31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3" name="Picture 2" descr="A person looking up to the side&#10;&#10;Description automatically generated">
            <a:extLst>
              <a:ext uri="{FF2B5EF4-FFF2-40B4-BE49-F238E27FC236}">
                <a16:creationId xmlns:a16="http://schemas.microsoft.com/office/drawing/2014/main" id="{EADA743C-442E-DB38-126C-976324FFB7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5756960" y="1488558"/>
            <a:ext cx="3387040" cy="3654942"/>
          </a:xfrm>
          <a:prstGeom prst="rect">
            <a:avLst/>
          </a:prstGeom>
        </p:spPr>
      </p:pic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4219C1C5-B0A0-CC54-57A2-FEA5BC229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2800" r="23608"/>
          <a:stretch/>
        </p:blipFill>
        <p:spPr>
          <a:xfrm rot="10800000">
            <a:off x="0" y="3623042"/>
            <a:ext cx="3239294" cy="15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2" r:id="rId3"/>
    <p:sldLayoutId id="2147484017" r:id="rId4"/>
    <p:sldLayoutId id="2147484025" r:id="rId5"/>
    <p:sldLayoutId id="2147484027" r:id="rId6"/>
    <p:sldLayoutId id="2147484026" r:id="rId7"/>
    <p:sldLayoutId id="2147484034" r:id="rId8"/>
    <p:sldLayoutId id="2147484043" r:id="rId9"/>
    <p:sldLayoutId id="2147484028" r:id="rId10"/>
    <p:sldLayoutId id="2147484036" r:id="rId11"/>
    <p:sldLayoutId id="2147484035" r:id="rId12"/>
    <p:sldLayoutId id="2147484037" r:id="rId13"/>
    <p:sldLayoutId id="2147484038" r:id="rId14"/>
    <p:sldLayoutId id="2147484041" r:id="rId15"/>
    <p:sldLayoutId id="2147484018" r:id="rId16"/>
    <p:sldLayoutId id="2147483976" r:id="rId17"/>
    <p:sldLayoutId id="2147483885" r:id="rId18"/>
    <p:sldLayoutId id="2147484040" r:id="rId19"/>
    <p:sldLayoutId id="2147484019" r:id="rId20"/>
    <p:sldLayoutId id="2147484020" r:id="rId21"/>
    <p:sldLayoutId id="2147484021" r:id="rId22"/>
    <p:sldLayoutId id="2147484022" r:id="rId23"/>
    <p:sldLayoutId id="2147484023" r:id="rId24"/>
    <p:sldLayoutId id="2147484024" r:id="rId25"/>
    <p:sldLayoutId id="2147484039" r:id="rId26"/>
    <p:sldLayoutId id="2147484011" r:id="rId27"/>
    <p:sldLayoutId id="2147483982" r:id="rId28"/>
    <p:sldLayoutId id="2147483985" r:id="rId29"/>
    <p:sldLayoutId id="2147483986" r:id="rId30"/>
    <p:sldLayoutId id="2147484046" r:id="rId31"/>
    <p:sldLayoutId id="2147484047" r:id="rId32"/>
    <p:sldLayoutId id="2147483978" r:id="rId33"/>
    <p:sldLayoutId id="2147483979" r:id="rId34"/>
    <p:sldLayoutId id="2147483980" r:id="rId35"/>
    <p:sldLayoutId id="2147483969" r:id="rId36"/>
    <p:sldLayoutId id="2147483968" r:id="rId37"/>
    <p:sldLayoutId id="2147483973" r:id="rId38"/>
    <p:sldLayoutId id="2147483970" r:id="rId39"/>
    <p:sldLayoutId id="2147483987" r:id="rId40"/>
    <p:sldLayoutId id="2147483983" r:id="rId41"/>
    <p:sldLayoutId id="2147483971" r:id="rId42"/>
    <p:sldLayoutId id="2147483972" r:id="rId43"/>
    <p:sldLayoutId id="2147484033" r:id="rId44"/>
    <p:sldLayoutId id="2147483897" r:id="rId45"/>
    <p:sldLayoutId id="2147484048" r:id="rId46"/>
    <p:sldLayoutId id="2147484049" r:id="rId47"/>
    <p:sldLayoutId id="2147484050" r:id="rId48"/>
    <p:sldLayoutId id="2147484052" r:id="rId49"/>
    <p:sldLayoutId id="2147484053" r:id="rId50"/>
    <p:sldLayoutId id="2147484054" r:id="rId51"/>
    <p:sldLayoutId id="2147484055" r:id="rId52"/>
    <p:sldLayoutId id="2147484078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gradFill>
            <a:gsLst>
              <a:gs pos="49000">
                <a:srgbClr val="94CE92"/>
              </a:gs>
              <a:gs pos="0">
                <a:srgbClr val="EFED7F"/>
              </a:gs>
              <a:gs pos="100000">
                <a:srgbClr val="87D3E2"/>
              </a:gs>
            </a:gsLst>
            <a:lin ang="8100000" scaled="1"/>
          </a:gra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76EBDCF1-18D5-7113-CB53-3807E555F5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912" y="338329"/>
            <a:ext cx="81153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pic>
        <p:nvPicPr>
          <p:cNvPr id="2" name="Cisco_IMPACT_Horizontal_Logotype_RGB_White.ai" descr="Cisco_IMPACT_Horizontal_Logotype_RGB_White.ai">
            <a:extLst>
              <a:ext uri="{FF2B5EF4-FFF2-40B4-BE49-F238E27FC236}">
                <a16:creationId xmlns:a16="http://schemas.microsoft.com/office/drawing/2014/main" id="{9332053D-DE1F-01AA-E46E-4E9A5BBD129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7823931" y="238125"/>
            <a:ext cx="1081945" cy="1428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169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  <p:sldLayoutId id="2147484074" r:id="rId17"/>
    <p:sldLayoutId id="2147484075" r:id="rId18"/>
    <p:sldLayoutId id="2147484076" r:id="rId19"/>
    <p:sldLayoutId id="2147484077" r:id="rId2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68405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999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096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191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287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382" algn="l" defTabSz="68405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24" indent="-169824" algn="l" defTabSz="68405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693" indent="-215851" algn="l" defTabSz="68405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01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23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44" indent="-169824" algn="l" defTabSz="68405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659" indent="-171406" algn="l" defTabSz="685621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30" indent="-171383" algn="l" defTabSz="685621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671" indent="0" algn="l" defTabSz="685621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87" indent="-171406" algn="l" defTabSz="68562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8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21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9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42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9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62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71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83" algn="l" defTabSz="685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3856">
          <p15:clr>
            <a:srgbClr val="F26B43"/>
          </p15:clr>
        </p15:guide>
        <p15:guide id="10" pos="448">
          <p15:clr>
            <a:srgbClr val="F26B43"/>
          </p15:clr>
        </p15:guide>
        <p15:guide id="11" pos="7262">
          <p15:clr>
            <a:srgbClr val="F26B43"/>
          </p15:clr>
        </p15:guide>
        <p15:guide id="12" orient="horz" pos="1008">
          <p15:clr>
            <a:srgbClr val="F26B43"/>
          </p15:clr>
        </p15:guide>
        <p15:guide id="13" orient="horz" pos="447">
          <p15:clr>
            <a:srgbClr val="F26B43"/>
          </p15:clr>
        </p15:guide>
        <p15:guide id="14" pos="3834">
          <p15:clr>
            <a:srgbClr val="F26B43"/>
          </p15:clr>
        </p15:guide>
        <p15:guide id="15" orient="horz" pos="1391">
          <p15:clr>
            <a:srgbClr val="F26B43"/>
          </p15:clr>
        </p15:guide>
        <p15:guide id="16" orient="horz" pos="41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18" Type="http://schemas.openxmlformats.org/officeDocument/2006/relationships/image" Target="../media/image76.svg"/><Relationship Id="rId26" Type="http://schemas.openxmlformats.org/officeDocument/2006/relationships/image" Target="../media/image84.svg"/><Relationship Id="rId3" Type="http://schemas.openxmlformats.org/officeDocument/2006/relationships/image" Target="../media/image50.sv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49.png"/><Relationship Id="rId16" Type="http://schemas.openxmlformats.org/officeDocument/2006/relationships/image" Target="../media/image74.svg"/><Relationship Id="rId20" Type="http://schemas.openxmlformats.org/officeDocument/2006/relationships/image" Target="../media/image78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4.emf"/><Relationship Id="rId11" Type="http://schemas.openxmlformats.org/officeDocument/2006/relationships/image" Target="../media/image69.png"/><Relationship Id="rId24" Type="http://schemas.openxmlformats.org/officeDocument/2006/relationships/image" Target="../media/image82.svg"/><Relationship Id="rId5" Type="http://schemas.openxmlformats.org/officeDocument/2006/relationships/image" Target="../media/image56.sv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svg"/><Relationship Id="rId19" Type="http://schemas.openxmlformats.org/officeDocument/2006/relationships/image" Target="../media/image77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Relationship Id="rId14" Type="http://schemas.openxmlformats.org/officeDocument/2006/relationships/image" Target="../media/image72.svg"/><Relationship Id="rId22" Type="http://schemas.openxmlformats.org/officeDocument/2006/relationships/image" Target="../media/image8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A620A51-F745-ADF3-271C-8951A26B6C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R" dirty="0"/>
              <a:t>Bruno Fagioli</a:t>
            </a:r>
          </a:p>
          <a:p>
            <a:r>
              <a:rPr lang="en-BR" dirty="0"/>
              <a:t>CCIE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94163-A47A-1998-2D81-D913B7AE4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ECB1F264-833A-4343-B40C-83CEA6137A49}" type="datetime5">
              <a:rPr lang="en-US" smtClean="0"/>
              <a:t>21-Feb-24</a:t>
            </a:fld>
            <a:endParaRPr lang="en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7929A-967C-E1CE-2C03-D798D3484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Tectorial – From Zero to Hero</a:t>
            </a:r>
            <a:endParaRPr lang="en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CF931-16D4-CAEE-A897-21AF4192A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b="1" dirty="0"/>
              <a:t>Cisco Secure Access</a:t>
            </a:r>
            <a:br>
              <a:rPr lang="en-BR" sz="2000" dirty="0"/>
            </a:br>
            <a:endParaRPr lang="en-BR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7756E18-6CDD-7611-8E72-D5A7C5ED1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69" y="127616"/>
            <a:ext cx="954723" cy="1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ounded Rectangle 258">
            <a:extLst>
              <a:ext uri="{FF2B5EF4-FFF2-40B4-BE49-F238E27FC236}">
                <a16:creationId xmlns:a16="http://schemas.microsoft.com/office/drawing/2014/main" id="{F44CB318-AFF6-8AEA-3968-C75EA58AD411}"/>
              </a:ext>
            </a:extLst>
          </p:cNvPr>
          <p:cNvSpPr/>
          <p:nvPr/>
        </p:nvSpPr>
        <p:spPr>
          <a:xfrm>
            <a:off x="2995634" y="1542305"/>
            <a:ext cx="3096244" cy="2215304"/>
          </a:xfrm>
          <a:prstGeom prst="roundRect">
            <a:avLst>
              <a:gd name="adj" fmla="val 3887"/>
            </a:avLst>
          </a:prstGeom>
          <a:solidFill>
            <a:schemeClr val="bg1">
              <a:alpha val="25000"/>
            </a:schemeClr>
          </a:solidFill>
          <a:ln w="127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40"/>
            <a:endParaRPr lang="en-US" sz="1799" dirty="0">
              <a:solidFill>
                <a:srgbClr val="FFFFFF"/>
              </a:solidFill>
              <a:latin typeface="CiscoSansTT ExtraLight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54B94-AB0F-0845-19AC-A96AA0610D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7413" y="192088"/>
            <a:ext cx="8256587" cy="731837"/>
          </a:xfrm>
        </p:spPr>
        <p:txBody>
          <a:bodyPr/>
          <a:lstStyle/>
          <a:p>
            <a:r>
              <a:rPr lang="en-US" dirty="0"/>
              <a:t>Tectorial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4DD5F-A124-2EB8-6743-A96FF28AED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8" y="858838"/>
            <a:ext cx="8266112" cy="381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1ED5E6-86A4-B1C4-65C7-0F5232E815BD}"/>
              </a:ext>
            </a:extLst>
          </p:cNvPr>
          <p:cNvSpPr txBox="1"/>
          <p:nvPr/>
        </p:nvSpPr>
        <p:spPr>
          <a:xfrm>
            <a:off x="1734104" y="1783056"/>
            <a:ext cx="1442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Public Applications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EF44F57-8B93-DA15-E5D3-1D4721179BB5}"/>
              </a:ext>
            </a:extLst>
          </p:cNvPr>
          <p:cNvSpPr txBox="1"/>
          <p:nvPr/>
        </p:nvSpPr>
        <p:spPr>
          <a:xfrm>
            <a:off x="6236668" y="3140318"/>
            <a:ext cx="85562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6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Private Applications via Backhaul VPN</a:t>
            </a:r>
          </a:p>
        </p:txBody>
      </p:sp>
      <p:sp>
        <p:nvSpPr>
          <p:cNvPr id="259" name="Rectangle 216">
            <a:extLst>
              <a:ext uri="{FF2B5EF4-FFF2-40B4-BE49-F238E27FC236}">
                <a16:creationId xmlns:a16="http://schemas.microsoft.com/office/drawing/2014/main" id="{A59245EA-F19F-C0DE-937F-2184F0168257}"/>
              </a:ext>
            </a:extLst>
          </p:cNvPr>
          <p:cNvSpPr/>
          <p:nvPr/>
        </p:nvSpPr>
        <p:spPr>
          <a:xfrm>
            <a:off x="6158870" y="2133507"/>
            <a:ext cx="974055" cy="511962"/>
          </a:xfrm>
          <a:custGeom>
            <a:avLst/>
            <a:gdLst>
              <a:gd name="connsiteX0" fmla="*/ 0 w 1167036"/>
              <a:gd name="connsiteY0" fmla="*/ 0 h 759259"/>
              <a:gd name="connsiteX1" fmla="*/ 1167036 w 1167036"/>
              <a:gd name="connsiteY1" fmla="*/ 0 h 759259"/>
              <a:gd name="connsiteX2" fmla="*/ 1167036 w 1167036"/>
              <a:gd name="connsiteY2" fmla="*/ 759259 h 759259"/>
              <a:gd name="connsiteX3" fmla="*/ 0 w 1167036"/>
              <a:gd name="connsiteY3" fmla="*/ 759259 h 759259"/>
              <a:gd name="connsiteX4" fmla="*/ 0 w 1167036"/>
              <a:gd name="connsiteY4" fmla="*/ 0 h 759259"/>
              <a:gd name="connsiteX0" fmla="*/ 1167036 w 1258476"/>
              <a:gd name="connsiteY0" fmla="*/ 759259 h 850699"/>
              <a:gd name="connsiteX1" fmla="*/ 0 w 1258476"/>
              <a:gd name="connsiteY1" fmla="*/ 759259 h 850699"/>
              <a:gd name="connsiteX2" fmla="*/ 0 w 1258476"/>
              <a:gd name="connsiteY2" fmla="*/ 0 h 850699"/>
              <a:gd name="connsiteX3" fmla="*/ 1167036 w 1258476"/>
              <a:gd name="connsiteY3" fmla="*/ 0 h 850699"/>
              <a:gd name="connsiteX4" fmla="*/ 1258476 w 1258476"/>
              <a:gd name="connsiteY4" fmla="*/ 850699 h 850699"/>
              <a:gd name="connsiteX0" fmla="*/ 0 w 1258476"/>
              <a:gd name="connsiteY0" fmla="*/ 759259 h 850699"/>
              <a:gd name="connsiteX1" fmla="*/ 0 w 1258476"/>
              <a:gd name="connsiteY1" fmla="*/ 0 h 850699"/>
              <a:gd name="connsiteX2" fmla="*/ 1167036 w 1258476"/>
              <a:gd name="connsiteY2" fmla="*/ 0 h 850699"/>
              <a:gd name="connsiteX3" fmla="*/ 1258476 w 1258476"/>
              <a:gd name="connsiteY3" fmla="*/ 850699 h 850699"/>
              <a:gd name="connsiteX0" fmla="*/ 0 w 1167036"/>
              <a:gd name="connsiteY0" fmla="*/ 759259 h 759259"/>
              <a:gd name="connsiteX1" fmla="*/ 0 w 1167036"/>
              <a:gd name="connsiteY1" fmla="*/ 0 h 759259"/>
              <a:gd name="connsiteX2" fmla="*/ 1167036 w 1167036"/>
              <a:gd name="connsiteY2" fmla="*/ 0 h 75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036" h="759259">
                <a:moveTo>
                  <a:pt x="0" y="759259"/>
                </a:moveTo>
                <a:lnTo>
                  <a:pt x="0" y="0"/>
                </a:lnTo>
                <a:lnTo>
                  <a:pt x="1167036" y="0"/>
                </a:lnTo>
              </a:path>
            </a:pathLst>
          </a:custGeom>
          <a:ln>
            <a:headEnd type="none"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CiscoSansTT ExtraLight"/>
            </a:endParaRP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6E6E6DA-860D-B781-51F1-E6D66EE0A8EB}"/>
              </a:ext>
            </a:extLst>
          </p:cNvPr>
          <p:cNvGrpSpPr/>
          <p:nvPr/>
        </p:nvGrpSpPr>
        <p:grpSpPr>
          <a:xfrm>
            <a:off x="7034339" y="3015397"/>
            <a:ext cx="1047843" cy="950510"/>
            <a:chOff x="7490383" y="3189317"/>
            <a:chExt cx="1047843" cy="950510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6109A704-0FA3-4192-37B1-5AFB971D98C4}"/>
                </a:ext>
              </a:extLst>
            </p:cNvPr>
            <p:cNvSpPr/>
            <p:nvPr/>
          </p:nvSpPr>
          <p:spPr>
            <a:xfrm>
              <a:off x="7618080" y="3189317"/>
              <a:ext cx="792448" cy="950510"/>
            </a:xfrm>
            <a:prstGeom prst="roundRect">
              <a:avLst>
                <a:gd name="adj" fmla="val 10039"/>
              </a:avLst>
            </a:prstGeom>
            <a:solidFill>
              <a:srgbClr val="163861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C212525A-38A7-0D92-702F-F94A237A7A02}"/>
                </a:ext>
              </a:extLst>
            </p:cNvPr>
            <p:cNvSpPr/>
            <p:nvPr/>
          </p:nvSpPr>
          <p:spPr>
            <a:xfrm>
              <a:off x="7490383" y="3812647"/>
              <a:ext cx="1047843" cy="21544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457040">
                <a:defRPr/>
              </a:pP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DC/Colo/</a:t>
              </a:r>
              <a:b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</a:b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Branch</a:t>
              </a:r>
            </a:p>
          </p:txBody>
        </p:sp>
        <p:pic>
          <p:nvPicPr>
            <p:cNvPr id="264" name="Graphic 263">
              <a:extLst>
                <a:ext uri="{FF2B5EF4-FFF2-40B4-BE49-F238E27FC236}">
                  <a16:creationId xmlns:a16="http://schemas.microsoft.com/office/drawing/2014/main" id="{87BD9B69-BCFB-AA6F-297B-9DA322E0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9404" y="3277558"/>
              <a:ext cx="509800" cy="509800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214A30B-505E-4F74-F7E8-EC26EE04A338}"/>
              </a:ext>
            </a:extLst>
          </p:cNvPr>
          <p:cNvGrpSpPr/>
          <p:nvPr/>
        </p:nvGrpSpPr>
        <p:grpSpPr>
          <a:xfrm>
            <a:off x="6155981" y="2788604"/>
            <a:ext cx="1001179" cy="741116"/>
            <a:chOff x="2515930" y="2522135"/>
            <a:chExt cx="1266460" cy="938574"/>
          </a:xfrm>
        </p:grpSpPr>
        <p:cxnSp>
          <p:nvCxnSpPr>
            <p:cNvPr id="296" name="Google Shape;876;p85">
              <a:extLst>
                <a:ext uri="{FF2B5EF4-FFF2-40B4-BE49-F238E27FC236}">
                  <a16:creationId xmlns:a16="http://schemas.microsoft.com/office/drawing/2014/main" id="{6C65E456-F2FE-0400-4D87-EEDB60AD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3392129"/>
              <a:ext cx="204134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7" name="Can 254">
              <a:extLst>
                <a:ext uri="{FF2B5EF4-FFF2-40B4-BE49-F238E27FC236}">
                  <a16:creationId xmlns:a16="http://schemas.microsoft.com/office/drawing/2014/main" id="{D7E464C3-1421-C2EE-29C2-3FCDE6556EFB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98" name="Google Shape;876;p85">
              <a:extLst>
                <a:ext uri="{FF2B5EF4-FFF2-40B4-BE49-F238E27FC236}">
                  <a16:creationId xmlns:a16="http://schemas.microsoft.com/office/drawing/2014/main" id="{E670E6BC-2DC6-C42F-2425-E6E0E4311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ln>
              <a:headEnd type="triangle" w="med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oogle Shape;876;p85">
              <a:extLst>
                <a:ext uri="{FF2B5EF4-FFF2-40B4-BE49-F238E27FC236}">
                  <a16:creationId xmlns:a16="http://schemas.microsoft.com/office/drawing/2014/main" id="{1841EE8E-A733-0735-CADD-46C7B9339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2522135"/>
              <a:ext cx="3" cy="868947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9768CB4-B0CC-4148-A176-F9201F6C06BC}"/>
              </a:ext>
            </a:extLst>
          </p:cNvPr>
          <p:cNvGrpSpPr/>
          <p:nvPr/>
        </p:nvGrpSpPr>
        <p:grpSpPr>
          <a:xfrm>
            <a:off x="7162037" y="1825726"/>
            <a:ext cx="792448" cy="606102"/>
            <a:chOff x="7616474" y="1824664"/>
            <a:chExt cx="792448" cy="606102"/>
          </a:xfrm>
        </p:grpSpPr>
        <p:sp>
          <p:nvSpPr>
            <p:cNvPr id="301" name="Rounded Rectangle 300">
              <a:extLst>
                <a:ext uri="{FF2B5EF4-FFF2-40B4-BE49-F238E27FC236}">
                  <a16:creationId xmlns:a16="http://schemas.microsoft.com/office/drawing/2014/main" id="{28BCFA29-996F-89C3-9BAF-06F5601143C9}"/>
                </a:ext>
              </a:extLst>
            </p:cNvPr>
            <p:cNvSpPr/>
            <p:nvPr/>
          </p:nvSpPr>
          <p:spPr>
            <a:xfrm>
              <a:off x="7616474" y="1824664"/>
              <a:ext cx="792448" cy="606102"/>
            </a:xfrm>
            <a:prstGeom prst="roundRect">
              <a:avLst>
                <a:gd name="adj" fmla="val 10039"/>
              </a:avLst>
            </a:prstGeom>
            <a:solidFill>
              <a:srgbClr val="163861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75C9717-BD02-EE3B-8CA5-3E82A28A9046}"/>
                </a:ext>
              </a:extLst>
            </p:cNvPr>
            <p:cNvSpPr/>
            <p:nvPr/>
          </p:nvSpPr>
          <p:spPr>
            <a:xfrm>
              <a:off x="7657264" y="2264849"/>
              <a:ext cx="710868" cy="10233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914081">
                <a:lnSpc>
                  <a:spcPct val="95000"/>
                </a:lnSpc>
                <a:defRPr/>
              </a:pP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Internet/SaaS</a:t>
              </a:r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C3C77DF8-CCC1-DAF0-8C63-F55B93A236CC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chemeClr val="bg1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0F1492B7-C931-F275-7BAA-37969883E5F8}"/>
              </a:ext>
            </a:extLst>
          </p:cNvPr>
          <p:cNvSpPr/>
          <p:nvPr/>
        </p:nvSpPr>
        <p:spPr>
          <a:xfrm>
            <a:off x="1143975" y="3126121"/>
            <a:ext cx="792448" cy="673020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7B02E8E3-9DD2-D5E8-F34A-92C29F88F187}"/>
              </a:ext>
            </a:extLst>
          </p:cNvPr>
          <p:cNvSpPr/>
          <p:nvPr/>
        </p:nvSpPr>
        <p:spPr>
          <a:xfrm>
            <a:off x="1143975" y="1719109"/>
            <a:ext cx="792448" cy="673020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317" name="Google Shape;553;p80">
            <a:extLst>
              <a:ext uri="{FF2B5EF4-FFF2-40B4-BE49-F238E27FC236}">
                <a16:creationId xmlns:a16="http://schemas.microsoft.com/office/drawing/2014/main" id="{B06D36C3-2037-989F-20E7-D74736FAA53A}"/>
              </a:ext>
            </a:extLst>
          </p:cNvPr>
          <p:cNvSpPr txBox="1"/>
          <p:nvPr/>
        </p:nvSpPr>
        <p:spPr>
          <a:xfrm>
            <a:off x="1209788" y="2066374"/>
            <a:ext cx="660825" cy="3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Managed Endpoint</a:t>
            </a:r>
          </a:p>
        </p:txBody>
      </p:sp>
      <p:sp>
        <p:nvSpPr>
          <p:cNvPr id="318" name="Google Shape;553;p80">
            <a:extLst>
              <a:ext uri="{FF2B5EF4-FFF2-40B4-BE49-F238E27FC236}">
                <a16:creationId xmlns:a16="http://schemas.microsoft.com/office/drawing/2014/main" id="{18F96E0C-5000-8B06-D1DD-1E24BE1B1DC0}"/>
              </a:ext>
            </a:extLst>
          </p:cNvPr>
          <p:cNvSpPr txBox="1"/>
          <p:nvPr/>
        </p:nvSpPr>
        <p:spPr>
          <a:xfrm>
            <a:off x="1179678" y="3535095"/>
            <a:ext cx="672343" cy="3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Browser-based ZTNA</a:t>
            </a:r>
          </a:p>
        </p:txBody>
      </p:sp>
      <p:pic>
        <p:nvPicPr>
          <p:cNvPr id="319" name="Graphic 14">
            <a:extLst>
              <a:ext uri="{FF2B5EF4-FFF2-40B4-BE49-F238E27FC236}">
                <a16:creationId xmlns:a16="http://schemas.microsoft.com/office/drawing/2014/main" id="{083552C2-DDBC-734B-948B-D2D980B1D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865" y="1621058"/>
            <a:ext cx="620668" cy="620668"/>
          </a:xfrm>
          <a:prstGeom prst="rect">
            <a:avLst/>
          </a:prstGeom>
        </p:spPr>
      </p:pic>
      <p:pic>
        <p:nvPicPr>
          <p:cNvPr id="321" name="Graphic 14">
            <a:extLst>
              <a:ext uri="{FF2B5EF4-FFF2-40B4-BE49-F238E27FC236}">
                <a16:creationId xmlns:a16="http://schemas.microsoft.com/office/drawing/2014/main" id="{5A68B89A-08AE-16A1-85D3-C1AD530A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373" y="3101062"/>
            <a:ext cx="620668" cy="620668"/>
          </a:xfrm>
          <a:prstGeom prst="rect">
            <a:avLst/>
          </a:prstGeom>
        </p:spPr>
      </p:pic>
      <p:sp>
        <p:nvSpPr>
          <p:cNvPr id="333" name="Freeform 332">
            <a:extLst>
              <a:ext uri="{FF2B5EF4-FFF2-40B4-BE49-F238E27FC236}">
                <a16:creationId xmlns:a16="http://schemas.microsoft.com/office/drawing/2014/main" id="{2A5DAEEC-97C3-5C8B-97CA-70415AE54B04}"/>
              </a:ext>
            </a:extLst>
          </p:cNvPr>
          <p:cNvSpPr>
            <a:spLocks noChangeAspect="1"/>
          </p:cNvSpPr>
          <p:nvPr/>
        </p:nvSpPr>
        <p:spPr>
          <a:xfrm>
            <a:off x="1448629" y="1823237"/>
            <a:ext cx="183140" cy="183133"/>
          </a:xfrm>
          <a:custGeom>
            <a:avLst/>
            <a:gdLst>
              <a:gd name="connsiteX0" fmla="*/ 261953 w 523899"/>
              <a:gd name="connsiteY0" fmla="*/ 0 h 523876"/>
              <a:gd name="connsiteX1" fmla="*/ 3717 w 523899"/>
              <a:gd name="connsiteY1" fmla="*/ 218227 h 523876"/>
              <a:gd name="connsiteX2" fmla="*/ 0 w 523899"/>
              <a:gd name="connsiteY2" fmla="*/ 261941 h 523876"/>
              <a:gd name="connsiteX3" fmla="*/ 261953 w 523899"/>
              <a:gd name="connsiteY3" fmla="*/ 523876 h 523876"/>
              <a:gd name="connsiteX4" fmla="*/ 359125 w 523899"/>
              <a:gd name="connsiteY4" fmla="*/ 505048 h 523876"/>
              <a:gd name="connsiteX5" fmla="*/ 361695 w 523899"/>
              <a:gd name="connsiteY5" fmla="*/ 504083 h 523876"/>
              <a:gd name="connsiteX6" fmla="*/ 515912 w 523899"/>
              <a:gd name="connsiteY6" fmla="*/ 326450 h 523876"/>
              <a:gd name="connsiteX7" fmla="*/ 523900 w 523899"/>
              <a:gd name="connsiteY7" fmla="*/ 261941 h 523876"/>
              <a:gd name="connsiteX8" fmla="*/ 311056 w 523899"/>
              <a:gd name="connsiteY8" fmla="*/ 4692 h 523876"/>
              <a:gd name="connsiteX9" fmla="*/ 310715 w 523899"/>
              <a:gd name="connsiteY9" fmla="*/ 4623 h 523876"/>
              <a:gd name="connsiteX10" fmla="*/ 261953 w 523899"/>
              <a:gd name="connsiteY10" fmla="*/ 5 h 523876"/>
              <a:gd name="connsiteX11" fmla="*/ 261953 w 523899"/>
              <a:gd name="connsiteY11" fmla="*/ 510967 h 523876"/>
              <a:gd name="connsiteX12" fmla="*/ 12900 w 523899"/>
              <a:gd name="connsiteY12" fmla="*/ 261946 h 523876"/>
              <a:gd name="connsiteX13" fmla="*/ 16105 w 523899"/>
              <a:gd name="connsiteY13" fmla="*/ 223954 h 523876"/>
              <a:gd name="connsiteX14" fmla="*/ 16260 w 523899"/>
              <a:gd name="connsiteY14" fmla="*/ 222941 h 523876"/>
              <a:gd name="connsiteX15" fmla="*/ 17086 w 523899"/>
              <a:gd name="connsiteY15" fmla="*/ 222338 h 523876"/>
              <a:gd name="connsiteX16" fmla="*/ 223637 w 523899"/>
              <a:gd name="connsiteY16" fmla="*/ 130917 h 523876"/>
              <a:gd name="connsiteX17" fmla="*/ 226682 w 523899"/>
              <a:gd name="connsiteY17" fmla="*/ 130709 h 523876"/>
              <a:gd name="connsiteX18" fmla="*/ 226234 w 523899"/>
              <a:gd name="connsiteY18" fmla="*/ 133738 h 523876"/>
              <a:gd name="connsiteX19" fmla="*/ 232468 w 523899"/>
              <a:gd name="connsiteY19" fmla="*/ 207733 h 523876"/>
              <a:gd name="connsiteX20" fmla="*/ 403461 w 523899"/>
              <a:gd name="connsiteY20" fmla="*/ 326477 h 523876"/>
              <a:gd name="connsiteX21" fmla="*/ 405775 w 523899"/>
              <a:gd name="connsiteY21" fmla="*/ 326818 h 523876"/>
              <a:gd name="connsiteX22" fmla="*/ 405546 w 523899"/>
              <a:gd name="connsiteY22" fmla="*/ 329148 h 523876"/>
              <a:gd name="connsiteX23" fmla="*/ 354059 w 523899"/>
              <a:gd name="connsiteY23" fmla="*/ 492491 h 523876"/>
              <a:gd name="connsiteX24" fmla="*/ 353638 w 523899"/>
              <a:gd name="connsiteY24" fmla="*/ 493360 h 523876"/>
              <a:gd name="connsiteX25" fmla="*/ 352742 w 523899"/>
              <a:gd name="connsiteY25" fmla="*/ 493707 h 523876"/>
              <a:gd name="connsiteX26" fmla="*/ 261958 w 523899"/>
              <a:gd name="connsiteY26" fmla="*/ 510972 h 523876"/>
              <a:gd name="connsiteX27" fmla="*/ 371582 w 523899"/>
              <a:gd name="connsiteY27" fmla="*/ 485650 h 523876"/>
              <a:gd name="connsiteX28" fmla="*/ 374547 w 523899"/>
              <a:gd name="connsiteY28" fmla="*/ 479123 h 523876"/>
              <a:gd name="connsiteX29" fmla="*/ 418248 w 523899"/>
              <a:gd name="connsiteY29" fmla="*/ 330823 h 523876"/>
              <a:gd name="connsiteX30" fmla="*/ 418489 w 523899"/>
              <a:gd name="connsiteY30" fmla="*/ 328354 h 523876"/>
              <a:gd name="connsiteX31" fmla="*/ 420947 w 523899"/>
              <a:gd name="connsiteY31" fmla="*/ 328610 h 523876"/>
              <a:gd name="connsiteX32" fmla="*/ 472989 w 523899"/>
              <a:gd name="connsiteY32" fmla="*/ 331345 h 523876"/>
              <a:gd name="connsiteX33" fmla="*/ 493882 w 523899"/>
              <a:gd name="connsiteY33" fmla="*/ 330732 h 523876"/>
              <a:gd name="connsiteX34" fmla="*/ 501279 w 523899"/>
              <a:gd name="connsiteY34" fmla="*/ 330423 h 523876"/>
              <a:gd name="connsiteX35" fmla="*/ 500281 w 523899"/>
              <a:gd name="connsiteY35" fmla="*/ 333723 h 523876"/>
              <a:gd name="connsiteX36" fmla="*/ 377928 w 523899"/>
              <a:gd name="connsiteY36" fmla="*/ 482306 h 523876"/>
              <a:gd name="connsiteX37" fmla="*/ 371582 w 523899"/>
              <a:gd name="connsiteY37" fmla="*/ 485644 h 523876"/>
              <a:gd name="connsiteX38" fmla="*/ 473202 w 523899"/>
              <a:gd name="connsiteY38" fmla="*/ 318335 h 523876"/>
              <a:gd name="connsiteX39" fmla="*/ 421608 w 523899"/>
              <a:gd name="connsiteY39" fmla="*/ 315706 h 523876"/>
              <a:gd name="connsiteX40" fmla="*/ 419331 w 523899"/>
              <a:gd name="connsiteY40" fmla="*/ 315466 h 523876"/>
              <a:gd name="connsiteX41" fmla="*/ 419416 w 523899"/>
              <a:gd name="connsiteY41" fmla="*/ 313178 h 523876"/>
              <a:gd name="connsiteX42" fmla="*/ 362554 w 523899"/>
              <a:gd name="connsiteY42" fmla="*/ 166254 h 523876"/>
              <a:gd name="connsiteX43" fmla="*/ 245938 w 523899"/>
              <a:gd name="connsiteY43" fmla="*/ 117453 h 523876"/>
              <a:gd name="connsiteX44" fmla="*/ 242755 w 523899"/>
              <a:gd name="connsiteY44" fmla="*/ 117315 h 523876"/>
              <a:gd name="connsiteX45" fmla="*/ 243699 w 523899"/>
              <a:gd name="connsiteY45" fmla="*/ 114270 h 523876"/>
              <a:gd name="connsiteX46" fmla="*/ 311403 w 523899"/>
              <a:gd name="connsiteY46" fmla="*/ 18929 h 523876"/>
              <a:gd name="connsiteX47" fmla="*/ 312330 w 523899"/>
              <a:gd name="connsiteY47" fmla="*/ 18114 h 523876"/>
              <a:gd name="connsiteX48" fmla="*/ 313536 w 523899"/>
              <a:gd name="connsiteY48" fmla="*/ 18370 h 523876"/>
              <a:gd name="connsiteX49" fmla="*/ 511005 w 523899"/>
              <a:gd name="connsiteY49" fmla="*/ 261952 h 523876"/>
              <a:gd name="connsiteX50" fmla="*/ 505081 w 523899"/>
              <a:gd name="connsiteY50" fmla="*/ 315647 h 523876"/>
              <a:gd name="connsiteX51" fmla="*/ 504676 w 523899"/>
              <a:gd name="connsiteY51" fmla="*/ 317476 h 523876"/>
              <a:gd name="connsiteX52" fmla="*/ 502809 w 523899"/>
              <a:gd name="connsiteY52" fmla="*/ 317572 h 523876"/>
              <a:gd name="connsiteX53" fmla="*/ 473197 w 523899"/>
              <a:gd name="connsiteY53" fmla="*/ 318335 h 523876"/>
              <a:gd name="connsiteX54" fmla="*/ 406602 w 523899"/>
              <a:gd name="connsiteY54" fmla="*/ 313845 h 523876"/>
              <a:gd name="connsiteX55" fmla="*/ 403861 w 523899"/>
              <a:gd name="connsiteY55" fmla="*/ 313424 h 523876"/>
              <a:gd name="connsiteX56" fmla="*/ 244813 w 523899"/>
              <a:gd name="connsiteY56" fmla="*/ 203878 h 523876"/>
              <a:gd name="connsiteX57" fmla="*/ 239267 w 523899"/>
              <a:gd name="connsiteY57" fmla="*/ 132629 h 523876"/>
              <a:gd name="connsiteX58" fmla="*/ 239630 w 523899"/>
              <a:gd name="connsiteY58" fmla="*/ 130533 h 523876"/>
              <a:gd name="connsiteX59" fmla="*/ 241752 w 523899"/>
              <a:gd name="connsiteY59" fmla="*/ 130587 h 523876"/>
              <a:gd name="connsiteX60" fmla="*/ 353974 w 523899"/>
              <a:gd name="connsiteY60" fmla="*/ 175889 h 523876"/>
              <a:gd name="connsiteX61" fmla="*/ 406693 w 523899"/>
              <a:gd name="connsiteY61" fmla="*/ 311077 h 523876"/>
              <a:gd name="connsiteX62" fmla="*/ 406607 w 523899"/>
              <a:gd name="connsiteY62" fmla="*/ 313856 h 523876"/>
              <a:gd name="connsiteX63" fmla="*/ 19774 w 523899"/>
              <a:gd name="connsiteY63" fmla="*/ 204614 h 523876"/>
              <a:gd name="connsiteX64" fmla="*/ 21485 w 523899"/>
              <a:gd name="connsiteY64" fmla="*/ 198167 h 523876"/>
              <a:gd name="connsiteX65" fmla="*/ 261958 w 523899"/>
              <a:gd name="connsiteY65" fmla="*/ 12925 h 523876"/>
              <a:gd name="connsiteX66" fmla="*/ 290824 w 523899"/>
              <a:gd name="connsiteY66" fmla="*/ 14738 h 523876"/>
              <a:gd name="connsiteX67" fmla="*/ 296018 w 523899"/>
              <a:gd name="connsiteY67" fmla="*/ 15330 h 523876"/>
              <a:gd name="connsiteX68" fmla="*/ 292242 w 523899"/>
              <a:gd name="connsiteY68" fmla="*/ 18951 h 523876"/>
              <a:gd name="connsiteX69" fmla="*/ 229978 w 523899"/>
              <a:gd name="connsiteY69" fmla="*/ 115582 h 523876"/>
              <a:gd name="connsiteX70" fmla="*/ 229503 w 523899"/>
              <a:gd name="connsiteY70" fmla="*/ 117304 h 523876"/>
              <a:gd name="connsiteX71" fmla="*/ 227722 w 523899"/>
              <a:gd name="connsiteY71" fmla="*/ 117379 h 523876"/>
              <a:gd name="connsiteX72" fmla="*/ 25256 w 523899"/>
              <a:gd name="connsiteY72" fmla="*/ 200812 h 523876"/>
              <a:gd name="connsiteX73" fmla="*/ 19768 w 523899"/>
              <a:gd name="connsiteY73" fmla="*/ 204614 h 52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23899" h="523876">
                <a:moveTo>
                  <a:pt x="261953" y="0"/>
                </a:moveTo>
                <a:cubicBezTo>
                  <a:pt x="133659" y="0"/>
                  <a:pt x="25058" y="91773"/>
                  <a:pt x="3717" y="218227"/>
                </a:cubicBezTo>
                <a:cubicBezTo>
                  <a:pt x="1221" y="233120"/>
                  <a:pt x="0" y="247682"/>
                  <a:pt x="0" y="261941"/>
                </a:cubicBezTo>
                <a:cubicBezTo>
                  <a:pt x="0" y="406370"/>
                  <a:pt x="117511" y="523876"/>
                  <a:pt x="261953" y="523876"/>
                </a:cubicBezTo>
                <a:cubicBezTo>
                  <a:pt x="295111" y="523876"/>
                  <a:pt x="327811" y="517542"/>
                  <a:pt x="359125" y="505048"/>
                </a:cubicBezTo>
                <a:cubicBezTo>
                  <a:pt x="360378" y="504750"/>
                  <a:pt x="361087" y="504472"/>
                  <a:pt x="361695" y="504083"/>
                </a:cubicBezTo>
                <a:cubicBezTo>
                  <a:pt x="438225" y="472436"/>
                  <a:pt x="495733" y="406109"/>
                  <a:pt x="515912" y="326450"/>
                </a:cubicBezTo>
                <a:cubicBezTo>
                  <a:pt x="521218" y="305521"/>
                  <a:pt x="523900" y="283814"/>
                  <a:pt x="523900" y="261941"/>
                </a:cubicBezTo>
                <a:cubicBezTo>
                  <a:pt x="523900" y="136367"/>
                  <a:pt x="434385" y="28186"/>
                  <a:pt x="311056" y="4692"/>
                </a:cubicBezTo>
                <a:lnTo>
                  <a:pt x="310715" y="4623"/>
                </a:lnTo>
                <a:cubicBezTo>
                  <a:pt x="294413" y="1552"/>
                  <a:pt x="278041" y="5"/>
                  <a:pt x="261953" y="5"/>
                </a:cubicBezTo>
                <a:moveTo>
                  <a:pt x="261953" y="510967"/>
                </a:moveTo>
                <a:cubicBezTo>
                  <a:pt x="124625" y="510967"/>
                  <a:pt x="12900" y="399262"/>
                  <a:pt x="12900" y="261946"/>
                </a:cubicBezTo>
                <a:cubicBezTo>
                  <a:pt x="12900" y="250226"/>
                  <a:pt x="13913" y="238148"/>
                  <a:pt x="16105" y="223954"/>
                </a:cubicBezTo>
                <a:lnTo>
                  <a:pt x="16260" y="222941"/>
                </a:lnTo>
                <a:lnTo>
                  <a:pt x="17086" y="222338"/>
                </a:lnTo>
                <a:cubicBezTo>
                  <a:pt x="96367" y="164825"/>
                  <a:pt x="163927" y="134922"/>
                  <a:pt x="223637" y="130917"/>
                </a:cubicBezTo>
                <a:lnTo>
                  <a:pt x="226682" y="130709"/>
                </a:lnTo>
                <a:lnTo>
                  <a:pt x="226234" y="133738"/>
                </a:lnTo>
                <a:cubicBezTo>
                  <a:pt x="222571" y="157898"/>
                  <a:pt x="224677" y="182800"/>
                  <a:pt x="232468" y="207733"/>
                </a:cubicBezTo>
                <a:cubicBezTo>
                  <a:pt x="252519" y="271752"/>
                  <a:pt x="311653" y="312816"/>
                  <a:pt x="403461" y="326477"/>
                </a:cubicBezTo>
                <a:lnTo>
                  <a:pt x="405775" y="326818"/>
                </a:lnTo>
                <a:lnTo>
                  <a:pt x="405546" y="329148"/>
                </a:lnTo>
                <a:cubicBezTo>
                  <a:pt x="400859" y="377117"/>
                  <a:pt x="383533" y="432077"/>
                  <a:pt x="354059" y="492491"/>
                </a:cubicBezTo>
                <a:lnTo>
                  <a:pt x="353638" y="493360"/>
                </a:lnTo>
                <a:lnTo>
                  <a:pt x="352742" y="493707"/>
                </a:lnTo>
                <a:cubicBezTo>
                  <a:pt x="323428" y="505166"/>
                  <a:pt x="292888" y="510972"/>
                  <a:pt x="261958" y="510972"/>
                </a:cubicBezTo>
                <a:moveTo>
                  <a:pt x="371582" y="485650"/>
                </a:moveTo>
                <a:lnTo>
                  <a:pt x="374547" y="479123"/>
                </a:lnTo>
                <a:cubicBezTo>
                  <a:pt x="399184" y="424921"/>
                  <a:pt x="413887" y="375027"/>
                  <a:pt x="418248" y="330823"/>
                </a:cubicBezTo>
                <a:lnTo>
                  <a:pt x="418489" y="328354"/>
                </a:lnTo>
                <a:lnTo>
                  <a:pt x="420947" y="328610"/>
                </a:lnTo>
                <a:cubicBezTo>
                  <a:pt x="438059" y="330423"/>
                  <a:pt x="455567" y="331345"/>
                  <a:pt x="472989" y="331345"/>
                </a:cubicBezTo>
                <a:cubicBezTo>
                  <a:pt x="479745" y="331345"/>
                  <a:pt x="486934" y="331036"/>
                  <a:pt x="493882" y="330732"/>
                </a:cubicBezTo>
                <a:lnTo>
                  <a:pt x="501279" y="330423"/>
                </a:lnTo>
                <a:lnTo>
                  <a:pt x="500281" y="333723"/>
                </a:lnTo>
                <a:cubicBezTo>
                  <a:pt x="480918" y="398249"/>
                  <a:pt x="437457" y="451017"/>
                  <a:pt x="377928" y="482306"/>
                </a:cubicBezTo>
                <a:lnTo>
                  <a:pt x="371582" y="485644"/>
                </a:lnTo>
                <a:close/>
                <a:moveTo>
                  <a:pt x="473202" y="318335"/>
                </a:moveTo>
                <a:cubicBezTo>
                  <a:pt x="455231" y="318335"/>
                  <a:pt x="437964" y="317460"/>
                  <a:pt x="421608" y="315706"/>
                </a:cubicBezTo>
                <a:lnTo>
                  <a:pt x="419331" y="315466"/>
                </a:lnTo>
                <a:lnTo>
                  <a:pt x="419416" y="313178"/>
                </a:lnTo>
                <a:cubicBezTo>
                  <a:pt x="421688" y="251356"/>
                  <a:pt x="402555" y="201927"/>
                  <a:pt x="362554" y="166254"/>
                </a:cubicBezTo>
                <a:cubicBezTo>
                  <a:pt x="328409" y="135791"/>
                  <a:pt x="289171" y="119367"/>
                  <a:pt x="245938" y="117453"/>
                </a:cubicBezTo>
                <a:lnTo>
                  <a:pt x="242755" y="117315"/>
                </a:lnTo>
                <a:lnTo>
                  <a:pt x="243699" y="114270"/>
                </a:lnTo>
                <a:cubicBezTo>
                  <a:pt x="253980" y="81167"/>
                  <a:pt x="276132" y="49974"/>
                  <a:pt x="311403" y="18929"/>
                </a:cubicBezTo>
                <a:lnTo>
                  <a:pt x="312330" y="18114"/>
                </a:lnTo>
                <a:lnTo>
                  <a:pt x="313536" y="18370"/>
                </a:lnTo>
                <a:cubicBezTo>
                  <a:pt x="427959" y="42573"/>
                  <a:pt x="511005" y="145016"/>
                  <a:pt x="511005" y="261952"/>
                </a:cubicBezTo>
                <a:cubicBezTo>
                  <a:pt x="511005" y="279713"/>
                  <a:pt x="509011" y="297779"/>
                  <a:pt x="505081" y="315647"/>
                </a:cubicBezTo>
                <a:lnTo>
                  <a:pt x="504676" y="317476"/>
                </a:lnTo>
                <a:lnTo>
                  <a:pt x="502809" y="317572"/>
                </a:lnTo>
                <a:cubicBezTo>
                  <a:pt x="492746" y="318079"/>
                  <a:pt x="482870" y="318335"/>
                  <a:pt x="473197" y="318335"/>
                </a:cubicBezTo>
                <a:moveTo>
                  <a:pt x="406602" y="313845"/>
                </a:moveTo>
                <a:lnTo>
                  <a:pt x="403861" y="313424"/>
                </a:lnTo>
                <a:cubicBezTo>
                  <a:pt x="318149" y="300338"/>
                  <a:pt x="263142" y="262453"/>
                  <a:pt x="244813" y="203878"/>
                </a:cubicBezTo>
                <a:cubicBezTo>
                  <a:pt x="237214" y="179595"/>
                  <a:pt x="235348" y="155627"/>
                  <a:pt x="239267" y="132629"/>
                </a:cubicBezTo>
                <a:lnTo>
                  <a:pt x="239630" y="130533"/>
                </a:lnTo>
                <a:lnTo>
                  <a:pt x="241752" y="130587"/>
                </a:lnTo>
                <a:cubicBezTo>
                  <a:pt x="283731" y="131669"/>
                  <a:pt x="321487" y="146914"/>
                  <a:pt x="353974" y="175889"/>
                </a:cubicBezTo>
                <a:cubicBezTo>
                  <a:pt x="390716" y="208667"/>
                  <a:pt x="408452" y="254145"/>
                  <a:pt x="406693" y="311077"/>
                </a:cubicBezTo>
                <a:lnTo>
                  <a:pt x="406607" y="313856"/>
                </a:lnTo>
                <a:close/>
                <a:moveTo>
                  <a:pt x="19774" y="204614"/>
                </a:moveTo>
                <a:lnTo>
                  <a:pt x="21485" y="198167"/>
                </a:lnTo>
                <a:cubicBezTo>
                  <a:pt x="50463" y="89096"/>
                  <a:pt x="149347" y="12925"/>
                  <a:pt x="261958" y="12925"/>
                </a:cubicBezTo>
                <a:cubicBezTo>
                  <a:pt x="270885" y="12925"/>
                  <a:pt x="280324" y="13512"/>
                  <a:pt x="290824" y="14738"/>
                </a:cubicBezTo>
                <a:lnTo>
                  <a:pt x="296018" y="15330"/>
                </a:lnTo>
                <a:lnTo>
                  <a:pt x="292242" y="18951"/>
                </a:lnTo>
                <a:cubicBezTo>
                  <a:pt x="260150" y="49654"/>
                  <a:pt x="239203" y="82164"/>
                  <a:pt x="229978" y="115582"/>
                </a:cubicBezTo>
                <a:lnTo>
                  <a:pt x="229503" y="117304"/>
                </a:lnTo>
                <a:lnTo>
                  <a:pt x="227722" y="117379"/>
                </a:lnTo>
                <a:cubicBezTo>
                  <a:pt x="169457" y="120071"/>
                  <a:pt x="101337" y="148140"/>
                  <a:pt x="25256" y="200812"/>
                </a:cubicBezTo>
                <a:lnTo>
                  <a:pt x="19768" y="204614"/>
                </a:ln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457189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6" name="Rectangle: Rounded Corners 144">
            <a:extLst>
              <a:ext uri="{FF2B5EF4-FFF2-40B4-BE49-F238E27FC236}">
                <a16:creationId xmlns:a16="http://schemas.microsoft.com/office/drawing/2014/main" id="{F3A0069D-A964-09F7-D3B4-CE2C1DE37D5C}"/>
              </a:ext>
            </a:extLst>
          </p:cNvPr>
          <p:cNvSpPr/>
          <p:nvPr/>
        </p:nvSpPr>
        <p:spPr>
          <a:xfrm>
            <a:off x="3982943" y="1477814"/>
            <a:ext cx="1073088" cy="147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40">
              <a:defRPr/>
            </a:pPr>
            <a:r>
              <a:rPr lang="en-US" sz="900" dirty="0">
                <a:solidFill>
                  <a:schemeClr val="bg2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Secure Access</a:t>
            </a:r>
            <a:endParaRPr lang="en-US" sz="900" dirty="0">
              <a:solidFill>
                <a:schemeClr val="bg2"/>
              </a:solidFill>
              <a:latin typeface="CiscoSansTT ExtraLight"/>
              <a:ea typeface="ＭＳ Ｐゴシック"/>
              <a:cs typeface="+mn-cs"/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1E4C94D-4FB3-A832-8BDD-422FBBC4DED8}"/>
              </a:ext>
            </a:extLst>
          </p:cNvPr>
          <p:cNvGrpSpPr/>
          <p:nvPr/>
        </p:nvGrpSpPr>
        <p:grpSpPr>
          <a:xfrm>
            <a:off x="7412272" y="817257"/>
            <a:ext cx="1198328" cy="622386"/>
            <a:chOff x="7851913" y="104616"/>
            <a:chExt cx="1198328" cy="622386"/>
          </a:xfrm>
        </p:grpSpPr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E70A55CE-73C6-68D7-EF28-4EAE8B2F8C85}"/>
                </a:ext>
              </a:extLst>
            </p:cNvPr>
            <p:cNvSpPr/>
            <p:nvPr/>
          </p:nvSpPr>
          <p:spPr>
            <a:xfrm>
              <a:off x="7851913" y="104616"/>
              <a:ext cx="1186968" cy="622386"/>
            </a:xfrm>
            <a:prstGeom prst="roundRect">
              <a:avLst>
                <a:gd name="adj" fmla="val 6615"/>
              </a:avLst>
            </a:prstGeom>
            <a:solidFill>
              <a:srgbClr val="113159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178"/>
              <a:endParaRPr lang="en-US" dirty="0">
                <a:solidFill>
                  <a:srgbClr val="FFFFFF"/>
                </a:solidFill>
                <a:latin typeface="CiscoSansTT ExtraLight"/>
              </a:endParaRPr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4257BC8C-B0BD-13D5-4430-8201AED74736}"/>
                </a:ext>
              </a:extLst>
            </p:cNvPr>
            <p:cNvGrpSpPr/>
            <p:nvPr/>
          </p:nvGrpSpPr>
          <p:grpSpPr>
            <a:xfrm>
              <a:off x="7944287" y="174743"/>
              <a:ext cx="1105954" cy="123111"/>
              <a:chOff x="5567810" y="3808269"/>
              <a:chExt cx="1105954" cy="111163"/>
            </a:xfrm>
          </p:grpSpPr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2639BDFA-908E-959B-EEFD-974A7396EE0A}"/>
                  </a:ext>
                </a:extLst>
              </p:cNvPr>
              <p:cNvSpPr txBox="1"/>
              <p:nvPr/>
            </p:nvSpPr>
            <p:spPr>
              <a:xfrm>
                <a:off x="5907386" y="3808269"/>
                <a:ext cx="766378" cy="111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166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Internet Traffic</a:t>
                </a:r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B71DEB4E-197B-A26D-96DC-6F2D64DA3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7810" y="3864991"/>
                <a:ext cx="262653" cy="0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0E45B15A-A016-69AA-F595-70514E761B9C}"/>
                </a:ext>
              </a:extLst>
            </p:cNvPr>
            <p:cNvGrpSpPr/>
            <p:nvPr/>
          </p:nvGrpSpPr>
          <p:grpSpPr>
            <a:xfrm>
              <a:off x="7949247" y="336596"/>
              <a:ext cx="1060558" cy="123111"/>
              <a:chOff x="5572770" y="3954415"/>
              <a:chExt cx="1060558" cy="111163"/>
            </a:xfrm>
          </p:grpSpPr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283D19B-2C41-A950-BA8F-9106D8882156}"/>
                  </a:ext>
                </a:extLst>
              </p:cNvPr>
              <p:cNvSpPr txBox="1"/>
              <p:nvPr/>
            </p:nvSpPr>
            <p:spPr>
              <a:xfrm>
                <a:off x="5907386" y="3954415"/>
                <a:ext cx="725942" cy="111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166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Private T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raffic</a:t>
                </a:r>
                <a:endParaRPr lang="en-US" sz="800" dirty="0">
                  <a:solidFill>
                    <a:schemeClr val="bg1"/>
                  </a:solidFill>
                  <a:latin typeface="CiscoSansTT ExtraLight"/>
                  <a:cs typeface="+mn-cs"/>
                </a:endParaRPr>
              </a:p>
            </p:txBody>
          </p: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024860E2-2675-1FC4-49AA-F96E2D457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2770" y="4003681"/>
                <a:ext cx="257693" cy="0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2" name="Can 192">
              <a:extLst>
                <a:ext uri="{FF2B5EF4-FFF2-40B4-BE49-F238E27FC236}">
                  <a16:creationId xmlns:a16="http://schemas.microsoft.com/office/drawing/2014/main" id="{3A2A10EB-B932-B159-8B89-E7570CCD60C4}"/>
                </a:ext>
              </a:extLst>
            </p:cNvPr>
            <p:cNvSpPr/>
            <p:nvPr/>
          </p:nvSpPr>
          <p:spPr>
            <a:xfrm rot="5400000">
              <a:off x="8032630" y="421180"/>
              <a:ext cx="102595" cy="279282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defTabSz="457166">
                <a:defRPr/>
              </a:pPr>
              <a:endParaRPr lang="en-US" sz="800" dirty="0">
                <a:solidFill>
                  <a:srgbClr val="FFFFFF"/>
                </a:solidFill>
                <a:latin typeface="CiscoSansTT ExtraLight"/>
                <a:ea typeface="ＭＳ Ｐゴシック" charset="0"/>
                <a:sym typeface="Arial"/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6F9AC5-068A-85F2-3D6A-D959BE52A189}"/>
                </a:ext>
              </a:extLst>
            </p:cNvPr>
            <p:cNvSpPr txBox="1"/>
            <p:nvPr/>
          </p:nvSpPr>
          <p:spPr>
            <a:xfrm>
              <a:off x="8192694" y="454529"/>
              <a:ext cx="8499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166">
                <a:defRPr/>
              </a:pPr>
              <a:r>
                <a:rPr lang="en-US" sz="800" dirty="0">
                  <a:solidFill>
                    <a:schemeClr val="bg1"/>
                  </a:solidFill>
                  <a:latin typeface="CiscoSansTT ExtraLight"/>
                  <a:cs typeface="+mn-cs"/>
                  <a:sym typeface="Arial"/>
                </a:rPr>
                <a:t>Secure Tunnel</a:t>
              </a:r>
            </a:p>
          </p:txBody>
        </p:sp>
      </p:grpSp>
      <p:sp>
        <p:nvSpPr>
          <p:cNvPr id="353" name="Left Bracket 352">
            <a:extLst>
              <a:ext uri="{FF2B5EF4-FFF2-40B4-BE49-F238E27FC236}">
                <a16:creationId xmlns:a16="http://schemas.microsoft.com/office/drawing/2014/main" id="{1980F6D7-7CA5-948E-4C07-02B492FAA919}"/>
              </a:ext>
            </a:extLst>
          </p:cNvPr>
          <p:cNvSpPr/>
          <p:nvPr/>
        </p:nvSpPr>
        <p:spPr>
          <a:xfrm rot="16200000">
            <a:off x="4485377" y="1964207"/>
            <a:ext cx="132988" cy="4829745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Left Bracket 350">
            <a:extLst>
              <a:ext uri="{FF2B5EF4-FFF2-40B4-BE49-F238E27FC236}">
                <a16:creationId xmlns:a16="http://schemas.microsoft.com/office/drawing/2014/main" id="{1FD9D1D6-F435-6132-EF52-25506B7B46B0}"/>
              </a:ext>
            </a:extLst>
          </p:cNvPr>
          <p:cNvSpPr/>
          <p:nvPr/>
        </p:nvSpPr>
        <p:spPr>
          <a:xfrm rot="16200000">
            <a:off x="1467806" y="3861810"/>
            <a:ext cx="132988" cy="1034540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Left Bracket 351">
            <a:extLst>
              <a:ext uri="{FF2B5EF4-FFF2-40B4-BE49-F238E27FC236}">
                <a16:creationId xmlns:a16="http://schemas.microsoft.com/office/drawing/2014/main" id="{45A831BE-05ED-6763-4D9C-08F978160DB8}"/>
              </a:ext>
            </a:extLst>
          </p:cNvPr>
          <p:cNvSpPr/>
          <p:nvPr/>
        </p:nvSpPr>
        <p:spPr>
          <a:xfrm rot="16200000">
            <a:off x="7505770" y="3861877"/>
            <a:ext cx="132988" cy="1034540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7E7A260-88B5-5C96-5B95-B2824762F332}"/>
              </a:ext>
            </a:extLst>
          </p:cNvPr>
          <p:cNvSpPr txBox="1"/>
          <p:nvPr/>
        </p:nvSpPr>
        <p:spPr>
          <a:xfrm>
            <a:off x="4202660" y="4228185"/>
            <a:ext cx="70243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pPr algn="ctr"/>
            <a:r>
              <a:rPr lang="en-US" dirty="0"/>
              <a:t>How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2592EED-1FDD-DAAF-D689-1EB929172241}"/>
              </a:ext>
            </a:extLst>
          </p:cNvPr>
          <p:cNvSpPr txBox="1"/>
          <p:nvPr/>
        </p:nvSpPr>
        <p:spPr>
          <a:xfrm>
            <a:off x="7178723" y="4227084"/>
            <a:ext cx="78579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r>
              <a:rPr lang="en-US" dirty="0"/>
              <a:t>What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2C2B36C3-0703-275D-A5B3-34E582B65AC8}"/>
              </a:ext>
            </a:extLst>
          </p:cNvPr>
          <p:cNvSpPr txBox="1"/>
          <p:nvPr/>
        </p:nvSpPr>
        <p:spPr>
          <a:xfrm>
            <a:off x="1190489" y="4231307"/>
            <a:ext cx="70564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pPr algn="ctr"/>
            <a:r>
              <a:rPr lang="en-US" dirty="0"/>
              <a:t>Who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B514D-2101-4C63-E1AE-9AC28985D67E}"/>
              </a:ext>
            </a:extLst>
          </p:cNvPr>
          <p:cNvSpPr txBox="1"/>
          <p:nvPr/>
        </p:nvSpPr>
        <p:spPr>
          <a:xfrm>
            <a:off x="1859037" y="2734345"/>
            <a:ext cx="120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Private Access</a:t>
            </a:r>
          </a:p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ZTNA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36DD65-66FE-C30E-11AC-F0D00950B683}"/>
              </a:ext>
            </a:extLst>
          </p:cNvPr>
          <p:cNvGrpSpPr/>
          <p:nvPr/>
        </p:nvGrpSpPr>
        <p:grpSpPr>
          <a:xfrm>
            <a:off x="1924878" y="2706461"/>
            <a:ext cx="1053922" cy="6280"/>
            <a:chOff x="2450491" y="3370158"/>
            <a:chExt cx="1331899" cy="7954"/>
          </a:xfrm>
        </p:grpSpPr>
        <p:cxnSp>
          <p:nvCxnSpPr>
            <p:cNvPr id="8" name="Google Shape;876;p85">
              <a:extLst>
                <a:ext uri="{FF2B5EF4-FFF2-40B4-BE49-F238E27FC236}">
                  <a16:creationId xmlns:a16="http://schemas.microsoft.com/office/drawing/2014/main" id="{3F2A062E-CF62-0045-1910-D8A78B390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70159"/>
              <a:ext cx="1080251" cy="7953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Google Shape;876;p85">
              <a:extLst>
                <a:ext uri="{FF2B5EF4-FFF2-40B4-BE49-F238E27FC236}">
                  <a16:creationId xmlns:a16="http://schemas.microsoft.com/office/drawing/2014/main" id="{EFA2FEFB-594D-97C9-F682-433F3D149E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C991E6-1545-68CA-77EE-97D6A0A0619E}"/>
              </a:ext>
            </a:extLst>
          </p:cNvPr>
          <p:cNvSpPr/>
          <p:nvPr/>
        </p:nvSpPr>
        <p:spPr>
          <a:xfrm>
            <a:off x="1143975" y="2423765"/>
            <a:ext cx="792448" cy="673020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14" name="Google Shape;553;p80">
            <a:extLst>
              <a:ext uri="{FF2B5EF4-FFF2-40B4-BE49-F238E27FC236}">
                <a16:creationId xmlns:a16="http://schemas.microsoft.com/office/drawing/2014/main" id="{F8246306-6D53-A0A1-B641-A93AECD91219}"/>
              </a:ext>
            </a:extLst>
          </p:cNvPr>
          <p:cNvSpPr txBox="1"/>
          <p:nvPr/>
        </p:nvSpPr>
        <p:spPr>
          <a:xfrm>
            <a:off x="1209788" y="2771030"/>
            <a:ext cx="660825" cy="3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Managed Endpoint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C248BC9-734D-38EF-0BF6-A101CCC22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9865" y="2325714"/>
            <a:ext cx="620668" cy="620668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CF618D5D-3D27-40C4-AD86-B898AF75FDA6}"/>
              </a:ext>
            </a:extLst>
          </p:cNvPr>
          <p:cNvSpPr>
            <a:spLocks noChangeAspect="1"/>
          </p:cNvSpPr>
          <p:nvPr/>
        </p:nvSpPr>
        <p:spPr>
          <a:xfrm>
            <a:off x="1448629" y="2527893"/>
            <a:ext cx="183140" cy="183133"/>
          </a:xfrm>
          <a:custGeom>
            <a:avLst/>
            <a:gdLst>
              <a:gd name="connsiteX0" fmla="*/ 261953 w 523899"/>
              <a:gd name="connsiteY0" fmla="*/ 0 h 523876"/>
              <a:gd name="connsiteX1" fmla="*/ 3717 w 523899"/>
              <a:gd name="connsiteY1" fmla="*/ 218227 h 523876"/>
              <a:gd name="connsiteX2" fmla="*/ 0 w 523899"/>
              <a:gd name="connsiteY2" fmla="*/ 261941 h 523876"/>
              <a:gd name="connsiteX3" fmla="*/ 261953 w 523899"/>
              <a:gd name="connsiteY3" fmla="*/ 523876 h 523876"/>
              <a:gd name="connsiteX4" fmla="*/ 359125 w 523899"/>
              <a:gd name="connsiteY4" fmla="*/ 505048 h 523876"/>
              <a:gd name="connsiteX5" fmla="*/ 361695 w 523899"/>
              <a:gd name="connsiteY5" fmla="*/ 504083 h 523876"/>
              <a:gd name="connsiteX6" fmla="*/ 515912 w 523899"/>
              <a:gd name="connsiteY6" fmla="*/ 326450 h 523876"/>
              <a:gd name="connsiteX7" fmla="*/ 523900 w 523899"/>
              <a:gd name="connsiteY7" fmla="*/ 261941 h 523876"/>
              <a:gd name="connsiteX8" fmla="*/ 311056 w 523899"/>
              <a:gd name="connsiteY8" fmla="*/ 4692 h 523876"/>
              <a:gd name="connsiteX9" fmla="*/ 310715 w 523899"/>
              <a:gd name="connsiteY9" fmla="*/ 4623 h 523876"/>
              <a:gd name="connsiteX10" fmla="*/ 261953 w 523899"/>
              <a:gd name="connsiteY10" fmla="*/ 5 h 523876"/>
              <a:gd name="connsiteX11" fmla="*/ 261953 w 523899"/>
              <a:gd name="connsiteY11" fmla="*/ 510967 h 523876"/>
              <a:gd name="connsiteX12" fmla="*/ 12900 w 523899"/>
              <a:gd name="connsiteY12" fmla="*/ 261946 h 523876"/>
              <a:gd name="connsiteX13" fmla="*/ 16105 w 523899"/>
              <a:gd name="connsiteY13" fmla="*/ 223954 h 523876"/>
              <a:gd name="connsiteX14" fmla="*/ 16260 w 523899"/>
              <a:gd name="connsiteY14" fmla="*/ 222941 h 523876"/>
              <a:gd name="connsiteX15" fmla="*/ 17086 w 523899"/>
              <a:gd name="connsiteY15" fmla="*/ 222338 h 523876"/>
              <a:gd name="connsiteX16" fmla="*/ 223637 w 523899"/>
              <a:gd name="connsiteY16" fmla="*/ 130917 h 523876"/>
              <a:gd name="connsiteX17" fmla="*/ 226682 w 523899"/>
              <a:gd name="connsiteY17" fmla="*/ 130709 h 523876"/>
              <a:gd name="connsiteX18" fmla="*/ 226234 w 523899"/>
              <a:gd name="connsiteY18" fmla="*/ 133738 h 523876"/>
              <a:gd name="connsiteX19" fmla="*/ 232468 w 523899"/>
              <a:gd name="connsiteY19" fmla="*/ 207733 h 523876"/>
              <a:gd name="connsiteX20" fmla="*/ 403461 w 523899"/>
              <a:gd name="connsiteY20" fmla="*/ 326477 h 523876"/>
              <a:gd name="connsiteX21" fmla="*/ 405775 w 523899"/>
              <a:gd name="connsiteY21" fmla="*/ 326818 h 523876"/>
              <a:gd name="connsiteX22" fmla="*/ 405546 w 523899"/>
              <a:gd name="connsiteY22" fmla="*/ 329148 h 523876"/>
              <a:gd name="connsiteX23" fmla="*/ 354059 w 523899"/>
              <a:gd name="connsiteY23" fmla="*/ 492491 h 523876"/>
              <a:gd name="connsiteX24" fmla="*/ 353638 w 523899"/>
              <a:gd name="connsiteY24" fmla="*/ 493360 h 523876"/>
              <a:gd name="connsiteX25" fmla="*/ 352742 w 523899"/>
              <a:gd name="connsiteY25" fmla="*/ 493707 h 523876"/>
              <a:gd name="connsiteX26" fmla="*/ 261958 w 523899"/>
              <a:gd name="connsiteY26" fmla="*/ 510972 h 523876"/>
              <a:gd name="connsiteX27" fmla="*/ 371582 w 523899"/>
              <a:gd name="connsiteY27" fmla="*/ 485650 h 523876"/>
              <a:gd name="connsiteX28" fmla="*/ 374547 w 523899"/>
              <a:gd name="connsiteY28" fmla="*/ 479123 h 523876"/>
              <a:gd name="connsiteX29" fmla="*/ 418248 w 523899"/>
              <a:gd name="connsiteY29" fmla="*/ 330823 h 523876"/>
              <a:gd name="connsiteX30" fmla="*/ 418489 w 523899"/>
              <a:gd name="connsiteY30" fmla="*/ 328354 h 523876"/>
              <a:gd name="connsiteX31" fmla="*/ 420947 w 523899"/>
              <a:gd name="connsiteY31" fmla="*/ 328610 h 523876"/>
              <a:gd name="connsiteX32" fmla="*/ 472989 w 523899"/>
              <a:gd name="connsiteY32" fmla="*/ 331345 h 523876"/>
              <a:gd name="connsiteX33" fmla="*/ 493882 w 523899"/>
              <a:gd name="connsiteY33" fmla="*/ 330732 h 523876"/>
              <a:gd name="connsiteX34" fmla="*/ 501279 w 523899"/>
              <a:gd name="connsiteY34" fmla="*/ 330423 h 523876"/>
              <a:gd name="connsiteX35" fmla="*/ 500281 w 523899"/>
              <a:gd name="connsiteY35" fmla="*/ 333723 h 523876"/>
              <a:gd name="connsiteX36" fmla="*/ 377928 w 523899"/>
              <a:gd name="connsiteY36" fmla="*/ 482306 h 523876"/>
              <a:gd name="connsiteX37" fmla="*/ 371582 w 523899"/>
              <a:gd name="connsiteY37" fmla="*/ 485644 h 523876"/>
              <a:gd name="connsiteX38" fmla="*/ 473202 w 523899"/>
              <a:gd name="connsiteY38" fmla="*/ 318335 h 523876"/>
              <a:gd name="connsiteX39" fmla="*/ 421608 w 523899"/>
              <a:gd name="connsiteY39" fmla="*/ 315706 h 523876"/>
              <a:gd name="connsiteX40" fmla="*/ 419331 w 523899"/>
              <a:gd name="connsiteY40" fmla="*/ 315466 h 523876"/>
              <a:gd name="connsiteX41" fmla="*/ 419416 w 523899"/>
              <a:gd name="connsiteY41" fmla="*/ 313178 h 523876"/>
              <a:gd name="connsiteX42" fmla="*/ 362554 w 523899"/>
              <a:gd name="connsiteY42" fmla="*/ 166254 h 523876"/>
              <a:gd name="connsiteX43" fmla="*/ 245938 w 523899"/>
              <a:gd name="connsiteY43" fmla="*/ 117453 h 523876"/>
              <a:gd name="connsiteX44" fmla="*/ 242755 w 523899"/>
              <a:gd name="connsiteY44" fmla="*/ 117315 h 523876"/>
              <a:gd name="connsiteX45" fmla="*/ 243699 w 523899"/>
              <a:gd name="connsiteY45" fmla="*/ 114270 h 523876"/>
              <a:gd name="connsiteX46" fmla="*/ 311403 w 523899"/>
              <a:gd name="connsiteY46" fmla="*/ 18929 h 523876"/>
              <a:gd name="connsiteX47" fmla="*/ 312330 w 523899"/>
              <a:gd name="connsiteY47" fmla="*/ 18114 h 523876"/>
              <a:gd name="connsiteX48" fmla="*/ 313536 w 523899"/>
              <a:gd name="connsiteY48" fmla="*/ 18370 h 523876"/>
              <a:gd name="connsiteX49" fmla="*/ 511005 w 523899"/>
              <a:gd name="connsiteY49" fmla="*/ 261952 h 523876"/>
              <a:gd name="connsiteX50" fmla="*/ 505081 w 523899"/>
              <a:gd name="connsiteY50" fmla="*/ 315647 h 523876"/>
              <a:gd name="connsiteX51" fmla="*/ 504676 w 523899"/>
              <a:gd name="connsiteY51" fmla="*/ 317476 h 523876"/>
              <a:gd name="connsiteX52" fmla="*/ 502809 w 523899"/>
              <a:gd name="connsiteY52" fmla="*/ 317572 h 523876"/>
              <a:gd name="connsiteX53" fmla="*/ 473197 w 523899"/>
              <a:gd name="connsiteY53" fmla="*/ 318335 h 523876"/>
              <a:gd name="connsiteX54" fmla="*/ 406602 w 523899"/>
              <a:gd name="connsiteY54" fmla="*/ 313845 h 523876"/>
              <a:gd name="connsiteX55" fmla="*/ 403861 w 523899"/>
              <a:gd name="connsiteY55" fmla="*/ 313424 h 523876"/>
              <a:gd name="connsiteX56" fmla="*/ 244813 w 523899"/>
              <a:gd name="connsiteY56" fmla="*/ 203878 h 523876"/>
              <a:gd name="connsiteX57" fmla="*/ 239267 w 523899"/>
              <a:gd name="connsiteY57" fmla="*/ 132629 h 523876"/>
              <a:gd name="connsiteX58" fmla="*/ 239630 w 523899"/>
              <a:gd name="connsiteY58" fmla="*/ 130533 h 523876"/>
              <a:gd name="connsiteX59" fmla="*/ 241752 w 523899"/>
              <a:gd name="connsiteY59" fmla="*/ 130587 h 523876"/>
              <a:gd name="connsiteX60" fmla="*/ 353974 w 523899"/>
              <a:gd name="connsiteY60" fmla="*/ 175889 h 523876"/>
              <a:gd name="connsiteX61" fmla="*/ 406693 w 523899"/>
              <a:gd name="connsiteY61" fmla="*/ 311077 h 523876"/>
              <a:gd name="connsiteX62" fmla="*/ 406607 w 523899"/>
              <a:gd name="connsiteY62" fmla="*/ 313856 h 523876"/>
              <a:gd name="connsiteX63" fmla="*/ 19774 w 523899"/>
              <a:gd name="connsiteY63" fmla="*/ 204614 h 523876"/>
              <a:gd name="connsiteX64" fmla="*/ 21485 w 523899"/>
              <a:gd name="connsiteY64" fmla="*/ 198167 h 523876"/>
              <a:gd name="connsiteX65" fmla="*/ 261958 w 523899"/>
              <a:gd name="connsiteY65" fmla="*/ 12925 h 523876"/>
              <a:gd name="connsiteX66" fmla="*/ 290824 w 523899"/>
              <a:gd name="connsiteY66" fmla="*/ 14738 h 523876"/>
              <a:gd name="connsiteX67" fmla="*/ 296018 w 523899"/>
              <a:gd name="connsiteY67" fmla="*/ 15330 h 523876"/>
              <a:gd name="connsiteX68" fmla="*/ 292242 w 523899"/>
              <a:gd name="connsiteY68" fmla="*/ 18951 h 523876"/>
              <a:gd name="connsiteX69" fmla="*/ 229978 w 523899"/>
              <a:gd name="connsiteY69" fmla="*/ 115582 h 523876"/>
              <a:gd name="connsiteX70" fmla="*/ 229503 w 523899"/>
              <a:gd name="connsiteY70" fmla="*/ 117304 h 523876"/>
              <a:gd name="connsiteX71" fmla="*/ 227722 w 523899"/>
              <a:gd name="connsiteY71" fmla="*/ 117379 h 523876"/>
              <a:gd name="connsiteX72" fmla="*/ 25256 w 523899"/>
              <a:gd name="connsiteY72" fmla="*/ 200812 h 523876"/>
              <a:gd name="connsiteX73" fmla="*/ 19768 w 523899"/>
              <a:gd name="connsiteY73" fmla="*/ 204614 h 52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23899" h="523876">
                <a:moveTo>
                  <a:pt x="261953" y="0"/>
                </a:moveTo>
                <a:cubicBezTo>
                  <a:pt x="133659" y="0"/>
                  <a:pt x="25058" y="91773"/>
                  <a:pt x="3717" y="218227"/>
                </a:cubicBezTo>
                <a:cubicBezTo>
                  <a:pt x="1221" y="233120"/>
                  <a:pt x="0" y="247682"/>
                  <a:pt x="0" y="261941"/>
                </a:cubicBezTo>
                <a:cubicBezTo>
                  <a:pt x="0" y="406370"/>
                  <a:pt x="117511" y="523876"/>
                  <a:pt x="261953" y="523876"/>
                </a:cubicBezTo>
                <a:cubicBezTo>
                  <a:pt x="295111" y="523876"/>
                  <a:pt x="327811" y="517542"/>
                  <a:pt x="359125" y="505048"/>
                </a:cubicBezTo>
                <a:cubicBezTo>
                  <a:pt x="360378" y="504750"/>
                  <a:pt x="361087" y="504472"/>
                  <a:pt x="361695" y="504083"/>
                </a:cubicBezTo>
                <a:cubicBezTo>
                  <a:pt x="438225" y="472436"/>
                  <a:pt x="495733" y="406109"/>
                  <a:pt x="515912" y="326450"/>
                </a:cubicBezTo>
                <a:cubicBezTo>
                  <a:pt x="521218" y="305521"/>
                  <a:pt x="523900" y="283814"/>
                  <a:pt x="523900" y="261941"/>
                </a:cubicBezTo>
                <a:cubicBezTo>
                  <a:pt x="523900" y="136367"/>
                  <a:pt x="434385" y="28186"/>
                  <a:pt x="311056" y="4692"/>
                </a:cubicBezTo>
                <a:lnTo>
                  <a:pt x="310715" y="4623"/>
                </a:lnTo>
                <a:cubicBezTo>
                  <a:pt x="294413" y="1552"/>
                  <a:pt x="278041" y="5"/>
                  <a:pt x="261953" y="5"/>
                </a:cubicBezTo>
                <a:moveTo>
                  <a:pt x="261953" y="510967"/>
                </a:moveTo>
                <a:cubicBezTo>
                  <a:pt x="124625" y="510967"/>
                  <a:pt x="12900" y="399262"/>
                  <a:pt x="12900" y="261946"/>
                </a:cubicBezTo>
                <a:cubicBezTo>
                  <a:pt x="12900" y="250226"/>
                  <a:pt x="13913" y="238148"/>
                  <a:pt x="16105" y="223954"/>
                </a:cubicBezTo>
                <a:lnTo>
                  <a:pt x="16260" y="222941"/>
                </a:lnTo>
                <a:lnTo>
                  <a:pt x="17086" y="222338"/>
                </a:lnTo>
                <a:cubicBezTo>
                  <a:pt x="96367" y="164825"/>
                  <a:pt x="163927" y="134922"/>
                  <a:pt x="223637" y="130917"/>
                </a:cubicBezTo>
                <a:lnTo>
                  <a:pt x="226682" y="130709"/>
                </a:lnTo>
                <a:lnTo>
                  <a:pt x="226234" y="133738"/>
                </a:lnTo>
                <a:cubicBezTo>
                  <a:pt x="222571" y="157898"/>
                  <a:pt x="224677" y="182800"/>
                  <a:pt x="232468" y="207733"/>
                </a:cubicBezTo>
                <a:cubicBezTo>
                  <a:pt x="252519" y="271752"/>
                  <a:pt x="311653" y="312816"/>
                  <a:pt x="403461" y="326477"/>
                </a:cubicBezTo>
                <a:lnTo>
                  <a:pt x="405775" y="326818"/>
                </a:lnTo>
                <a:lnTo>
                  <a:pt x="405546" y="329148"/>
                </a:lnTo>
                <a:cubicBezTo>
                  <a:pt x="400859" y="377117"/>
                  <a:pt x="383533" y="432077"/>
                  <a:pt x="354059" y="492491"/>
                </a:cubicBezTo>
                <a:lnTo>
                  <a:pt x="353638" y="493360"/>
                </a:lnTo>
                <a:lnTo>
                  <a:pt x="352742" y="493707"/>
                </a:lnTo>
                <a:cubicBezTo>
                  <a:pt x="323428" y="505166"/>
                  <a:pt x="292888" y="510972"/>
                  <a:pt x="261958" y="510972"/>
                </a:cubicBezTo>
                <a:moveTo>
                  <a:pt x="371582" y="485650"/>
                </a:moveTo>
                <a:lnTo>
                  <a:pt x="374547" y="479123"/>
                </a:lnTo>
                <a:cubicBezTo>
                  <a:pt x="399184" y="424921"/>
                  <a:pt x="413887" y="375027"/>
                  <a:pt x="418248" y="330823"/>
                </a:cubicBezTo>
                <a:lnTo>
                  <a:pt x="418489" y="328354"/>
                </a:lnTo>
                <a:lnTo>
                  <a:pt x="420947" y="328610"/>
                </a:lnTo>
                <a:cubicBezTo>
                  <a:pt x="438059" y="330423"/>
                  <a:pt x="455567" y="331345"/>
                  <a:pt x="472989" y="331345"/>
                </a:cubicBezTo>
                <a:cubicBezTo>
                  <a:pt x="479745" y="331345"/>
                  <a:pt x="486934" y="331036"/>
                  <a:pt x="493882" y="330732"/>
                </a:cubicBezTo>
                <a:lnTo>
                  <a:pt x="501279" y="330423"/>
                </a:lnTo>
                <a:lnTo>
                  <a:pt x="500281" y="333723"/>
                </a:lnTo>
                <a:cubicBezTo>
                  <a:pt x="480918" y="398249"/>
                  <a:pt x="437457" y="451017"/>
                  <a:pt x="377928" y="482306"/>
                </a:cubicBezTo>
                <a:lnTo>
                  <a:pt x="371582" y="485644"/>
                </a:lnTo>
                <a:close/>
                <a:moveTo>
                  <a:pt x="473202" y="318335"/>
                </a:moveTo>
                <a:cubicBezTo>
                  <a:pt x="455231" y="318335"/>
                  <a:pt x="437964" y="317460"/>
                  <a:pt x="421608" y="315706"/>
                </a:cubicBezTo>
                <a:lnTo>
                  <a:pt x="419331" y="315466"/>
                </a:lnTo>
                <a:lnTo>
                  <a:pt x="419416" y="313178"/>
                </a:lnTo>
                <a:cubicBezTo>
                  <a:pt x="421688" y="251356"/>
                  <a:pt x="402555" y="201927"/>
                  <a:pt x="362554" y="166254"/>
                </a:cubicBezTo>
                <a:cubicBezTo>
                  <a:pt x="328409" y="135791"/>
                  <a:pt x="289171" y="119367"/>
                  <a:pt x="245938" y="117453"/>
                </a:cubicBezTo>
                <a:lnTo>
                  <a:pt x="242755" y="117315"/>
                </a:lnTo>
                <a:lnTo>
                  <a:pt x="243699" y="114270"/>
                </a:lnTo>
                <a:cubicBezTo>
                  <a:pt x="253980" y="81167"/>
                  <a:pt x="276132" y="49974"/>
                  <a:pt x="311403" y="18929"/>
                </a:cubicBezTo>
                <a:lnTo>
                  <a:pt x="312330" y="18114"/>
                </a:lnTo>
                <a:lnTo>
                  <a:pt x="313536" y="18370"/>
                </a:lnTo>
                <a:cubicBezTo>
                  <a:pt x="427959" y="42573"/>
                  <a:pt x="511005" y="145016"/>
                  <a:pt x="511005" y="261952"/>
                </a:cubicBezTo>
                <a:cubicBezTo>
                  <a:pt x="511005" y="279713"/>
                  <a:pt x="509011" y="297779"/>
                  <a:pt x="505081" y="315647"/>
                </a:cubicBezTo>
                <a:lnTo>
                  <a:pt x="504676" y="317476"/>
                </a:lnTo>
                <a:lnTo>
                  <a:pt x="502809" y="317572"/>
                </a:lnTo>
                <a:cubicBezTo>
                  <a:pt x="492746" y="318079"/>
                  <a:pt x="482870" y="318335"/>
                  <a:pt x="473197" y="318335"/>
                </a:cubicBezTo>
                <a:moveTo>
                  <a:pt x="406602" y="313845"/>
                </a:moveTo>
                <a:lnTo>
                  <a:pt x="403861" y="313424"/>
                </a:lnTo>
                <a:cubicBezTo>
                  <a:pt x="318149" y="300338"/>
                  <a:pt x="263142" y="262453"/>
                  <a:pt x="244813" y="203878"/>
                </a:cubicBezTo>
                <a:cubicBezTo>
                  <a:pt x="237214" y="179595"/>
                  <a:pt x="235348" y="155627"/>
                  <a:pt x="239267" y="132629"/>
                </a:cubicBezTo>
                <a:lnTo>
                  <a:pt x="239630" y="130533"/>
                </a:lnTo>
                <a:lnTo>
                  <a:pt x="241752" y="130587"/>
                </a:lnTo>
                <a:cubicBezTo>
                  <a:pt x="283731" y="131669"/>
                  <a:pt x="321487" y="146914"/>
                  <a:pt x="353974" y="175889"/>
                </a:cubicBezTo>
                <a:cubicBezTo>
                  <a:pt x="390716" y="208667"/>
                  <a:pt x="408452" y="254145"/>
                  <a:pt x="406693" y="311077"/>
                </a:cubicBezTo>
                <a:lnTo>
                  <a:pt x="406607" y="313856"/>
                </a:lnTo>
                <a:close/>
                <a:moveTo>
                  <a:pt x="19774" y="204614"/>
                </a:moveTo>
                <a:lnTo>
                  <a:pt x="21485" y="198167"/>
                </a:lnTo>
                <a:cubicBezTo>
                  <a:pt x="50463" y="89096"/>
                  <a:pt x="149347" y="12925"/>
                  <a:pt x="261958" y="12925"/>
                </a:cubicBezTo>
                <a:cubicBezTo>
                  <a:pt x="270885" y="12925"/>
                  <a:pt x="280324" y="13512"/>
                  <a:pt x="290824" y="14738"/>
                </a:cubicBezTo>
                <a:lnTo>
                  <a:pt x="296018" y="15330"/>
                </a:lnTo>
                <a:lnTo>
                  <a:pt x="292242" y="18951"/>
                </a:lnTo>
                <a:cubicBezTo>
                  <a:pt x="260150" y="49654"/>
                  <a:pt x="239203" y="82164"/>
                  <a:pt x="229978" y="115582"/>
                </a:cubicBezTo>
                <a:lnTo>
                  <a:pt x="229503" y="117304"/>
                </a:lnTo>
                <a:lnTo>
                  <a:pt x="227722" y="117379"/>
                </a:lnTo>
                <a:cubicBezTo>
                  <a:pt x="169457" y="120071"/>
                  <a:pt x="101337" y="148140"/>
                  <a:pt x="25256" y="200812"/>
                </a:cubicBezTo>
                <a:lnTo>
                  <a:pt x="19768" y="204614"/>
                </a:ln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457189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FB4CA-B68D-CF4B-5F87-55FC10F52F1C}"/>
              </a:ext>
            </a:extLst>
          </p:cNvPr>
          <p:cNvSpPr txBox="1"/>
          <p:nvPr/>
        </p:nvSpPr>
        <p:spPr>
          <a:xfrm>
            <a:off x="6197020" y="2163513"/>
            <a:ext cx="855627" cy="1846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6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Internet Access</a:t>
            </a:r>
          </a:p>
        </p:txBody>
      </p:sp>
      <p:cxnSp>
        <p:nvCxnSpPr>
          <p:cNvPr id="19" name="Google Shape;876;p85">
            <a:extLst>
              <a:ext uri="{FF2B5EF4-FFF2-40B4-BE49-F238E27FC236}">
                <a16:creationId xmlns:a16="http://schemas.microsoft.com/office/drawing/2014/main" id="{40029B3E-7AF6-48DA-E3BB-9AE03259F365}"/>
              </a:ext>
            </a:extLst>
          </p:cNvPr>
          <p:cNvCxnSpPr>
            <a:cxnSpLocks/>
          </p:cNvCxnSpPr>
          <p:nvPr/>
        </p:nvCxnSpPr>
        <p:spPr>
          <a:xfrm flipH="1">
            <a:off x="2758123" y="3410638"/>
            <a:ext cx="22364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sm"/>
            <a:tailEnd type="none" w="sm" len="sm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Google Shape;876;p85">
            <a:extLst>
              <a:ext uri="{FF2B5EF4-FFF2-40B4-BE49-F238E27FC236}">
                <a16:creationId xmlns:a16="http://schemas.microsoft.com/office/drawing/2014/main" id="{0AA5772D-76A9-2923-335D-6EB73CFBE9E8}"/>
              </a:ext>
            </a:extLst>
          </p:cNvPr>
          <p:cNvCxnSpPr>
            <a:cxnSpLocks/>
          </p:cNvCxnSpPr>
          <p:nvPr/>
        </p:nvCxnSpPr>
        <p:spPr>
          <a:xfrm flipH="1">
            <a:off x="1922057" y="3409811"/>
            <a:ext cx="868623" cy="21273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none" w="sm" len="sm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DDBDAF-E637-07D6-A10C-DC108BE98BBB}"/>
              </a:ext>
            </a:extLst>
          </p:cNvPr>
          <p:cNvSpPr txBox="1"/>
          <p:nvPr/>
        </p:nvSpPr>
        <p:spPr>
          <a:xfrm>
            <a:off x="2003017" y="3457638"/>
            <a:ext cx="895581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Private Apps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CEE35F-1FBE-5EA1-B507-E3A2C8C523B6}"/>
              </a:ext>
            </a:extLst>
          </p:cNvPr>
          <p:cNvGrpSpPr/>
          <p:nvPr/>
        </p:nvGrpSpPr>
        <p:grpSpPr>
          <a:xfrm>
            <a:off x="1924897" y="1966274"/>
            <a:ext cx="1053922" cy="108304"/>
            <a:chOff x="2450491" y="3323549"/>
            <a:chExt cx="1331899" cy="137160"/>
          </a:xfrm>
        </p:grpSpPr>
        <p:cxnSp>
          <p:nvCxnSpPr>
            <p:cNvPr id="23" name="Google Shape;876;p85">
              <a:extLst>
                <a:ext uri="{FF2B5EF4-FFF2-40B4-BE49-F238E27FC236}">
                  <a16:creationId xmlns:a16="http://schemas.microsoft.com/office/drawing/2014/main" id="{6D434229-A875-8FB1-B07C-E20E787A6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Google Shape;876;p85">
              <a:extLst>
                <a:ext uri="{FF2B5EF4-FFF2-40B4-BE49-F238E27FC236}">
                  <a16:creationId xmlns:a16="http://schemas.microsoft.com/office/drawing/2014/main" id="{18D4D407-CCE5-7DC2-26E0-F2E87B8ED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491" y="3375346"/>
              <a:ext cx="269573" cy="3461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Can 254">
              <a:extLst>
                <a:ext uri="{FF2B5EF4-FFF2-40B4-BE49-F238E27FC236}">
                  <a16:creationId xmlns:a16="http://schemas.microsoft.com/office/drawing/2014/main" id="{01AEAE66-84DE-C960-8D3E-7E3B194D70B8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chemeClr val="bg1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6" name="Google Shape;876;p85">
              <a:extLst>
                <a:ext uri="{FF2B5EF4-FFF2-40B4-BE49-F238E27FC236}">
                  <a16:creationId xmlns:a16="http://schemas.microsoft.com/office/drawing/2014/main" id="{93E68ECD-59CF-61B1-9E6A-C2FEE94039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Google Shape;876;p85">
              <a:extLst>
                <a:ext uri="{FF2B5EF4-FFF2-40B4-BE49-F238E27FC236}">
                  <a16:creationId xmlns:a16="http://schemas.microsoft.com/office/drawing/2014/main" id="{2A8E9046-A303-CC65-C7C7-1AA05A4749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417749"/>
              <a:ext cx="28263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39EA54-A631-71B9-B4A3-F657000E19FC}"/>
              </a:ext>
            </a:extLst>
          </p:cNvPr>
          <p:cNvSpPr txBox="1"/>
          <p:nvPr/>
        </p:nvSpPr>
        <p:spPr>
          <a:xfrm>
            <a:off x="1835640" y="2066553"/>
            <a:ext cx="120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Private Access</a:t>
            </a:r>
          </a:p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Internet Access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61E76D-499B-0DA2-AD77-07EA98C541D0}"/>
              </a:ext>
            </a:extLst>
          </p:cNvPr>
          <p:cNvSpPr/>
          <p:nvPr/>
        </p:nvSpPr>
        <p:spPr>
          <a:xfrm>
            <a:off x="3070536" y="3149536"/>
            <a:ext cx="307639" cy="441907"/>
          </a:xfrm>
          <a:prstGeom prst="roundRect">
            <a:avLst/>
          </a:prstGeom>
          <a:solidFill>
            <a:srgbClr val="0D274D">
              <a:alpha val="25098"/>
            </a:srgb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3530D12-8354-9722-9899-08EEAC5924F6}"/>
              </a:ext>
            </a:extLst>
          </p:cNvPr>
          <p:cNvSpPr/>
          <p:nvPr/>
        </p:nvSpPr>
        <p:spPr>
          <a:xfrm>
            <a:off x="3068992" y="1826104"/>
            <a:ext cx="307639" cy="441907"/>
          </a:xfrm>
          <a:prstGeom prst="roundRect">
            <a:avLst/>
          </a:prstGeom>
          <a:solidFill>
            <a:srgbClr val="0D274D">
              <a:alpha val="25098"/>
            </a:srgb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F18FDF0-0CCB-1E5C-6DE6-4FFEF2153007}"/>
              </a:ext>
            </a:extLst>
          </p:cNvPr>
          <p:cNvSpPr/>
          <p:nvPr/>
        </p:nvSpPr>
        <p:spPr>
          <a:xfrm>
            <a:off x="3064865" y="2481826"/>
            <a:ext cx="307639" cy="441907"/>
          </a:xfrm>
          <a:prstGeom prst="roundRect">
            <a:avLst/>
          </a:prstGeom>
          <a:solidFill>
            <a:srgbClr val="0D274D">
              <a:alpha val="25098"/>
            </a:srgbClr>
          </a:solidFill>
          <a:ln w="1270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srgbClr val="0D274D"/>
              </a:solidFill>
              <a:latin typeface="CiscoSansTT Ligh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2A7186-7A81-A1F9-4328-17CFF80100F6}"/>
              </a:ext>
            </a:extLst>
          </p:cNvPr>
          <p:cNvGrpSpPr/>
          <p:nvPr/>
        </p:nvGrpSpPr>
        <p:grpSpPr>
          <a:xfrm>
            <a:off x="5940170" y="2545859"/>
            <a:ext cx="238946" cy="246334"/>
            <a:chOff x="718953" y="1873015"/>
            <a:chExt cx="310058" cy="31005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4BF3A8-642D-C215-B8F0-0391DCB1C4E2}"/>
                </a:ext>
              </a:extLst>
            </p:cNvPr>
            <p:cNvSpPr/>
            <p:nvPr/>
          </p:nvSpPr>
          <p:spPr>
            <a:xfrm>
              <a:off x="718953" y="1873015"/>
              <a:ext cx="310058" cy="310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  <p:pic>
          <p:nvPicPr>
            <p:cNvPr id="35" name="Picture 34" descr="router arrows.emf">
              <a:extLst>
                <a:ext uri="{FF2B5EF4-FFF2-40B4-BE49-F238E27FC236}">
                  <a16:creationId xmlns:a16="http://schemas.microsoft.com/office/drawing/2014/main" id="{1185E7B2-ADA6-6AD9-1E46-8814F3A0C2C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008" y="1913852"/>
              <a:ext cx="265947" cy="228383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C8D914-5096-042A-1F0E-6289BE7D23ED}"/>
              </a:ext>
            </a:extLst>
          </p:cNvPr>
          <p:cNvGrpSpPr/>
          <p:nvPr/>
        </p:nvGrpSpPr>
        <p:grpSpPr>
          <a:xfrm>
            <a:off x="3628008" y="2492830"/>
            <a:ext cx="328360" cy="375124"/>
            <a:chOff x="2780499" y="2005995"/>
            <a:chExt cx="426082" cy="47216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184CB2A-471C-CB7B-AE28-418D6A79DE61}"/>
                </a:ext>
              </a:extLst>
            </p:cNvPr>
            <p:cNvSpPr/>
            <p:nvPr/>
          </p:nvSpPr>
          <p:spPr>
            <a:xfrm>
              <a:off x="2780499" y="2005995"/>
              <a:ext cx="426082" cy="424505"/>
            </a:xfrm>
            <a:prstGeom prst="roundRect">
              <a:avLst/>
            </a:prstGeom>
            <a:solidFill>
              <a:srgbClr val="0D274D">
                <a:alpha val="25098"/>
              </a:srgbClr>
            </a:solidFill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3AB4E3-4FB2-4AC5-18B3-18DF3527A29A}"/>
                </a:ext>
              </a:extLst>
            </p:cNvPr>
            <p:cNvSpPr txBox="1"/>
            <p:nvPr/>
          </p:nvSpPr>
          <p:spPr>
            <a:xfrm>
              <a:off x="2781611" y="2265093"/>
              <a:ext cx="416930" cy="213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028">
                <a:defRPr/>
              </a:pPr>
              <a: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Auth</a:t>
              </a:r>
            </a:p>
          </p:txBody>
        </p:sp>
        <p:pic>
          <p:nvPicPr>
            <p:cNvPr id="39" name="Graphic 10">
              <a:extLst>
                <a:ext uri="{FF2B5EF4-FFF2-40B4-BE49-F238E27FC236}">
                  <a16:creationId xmlns:a16="http://schemas.microsoft.com/office/drawing/2014/main" id="{5BB106A9-45CF-25B6-C9EE-7174D1B4F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3980" y="2031612"/>
              <a:ext cx="298568" cy="29856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FFC99E1-B426-F2BD-7F28-085359E82679}"/>
              </a:ext>
            </a:extLst>
          </p:cNvPr>
          <p:cNvGrpSpPr/>
          <p:nvPr/>
        </p:nvGrpSpPr>
        <p:grpSpPr>
          <a:xfrm>
            <a:off x="3490675" y="1773959"/>
            <a:ext cx="591413" cy="540271"/>
            <a:chOff x="4310375" y="3435030"/>
            <a:chExt cx="1085732" cy="96209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88F3DC-60A8-87B4-3BC8-0914AA1AD375}"/>
                </a:ext>
              </a:extLst>
            </p:cNvPr>
            <p:cNvSpPr txBox="1"/>
            <p:nvPr/>
          </p:nvSpPr>
          <p:spPr>
            <a:xfrm>
              <a:off x="4605554" y="3821646"/>
              <a:ext cx="472617" cy="57548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457130">
                <a:defRPr/>
              </a:pPr>
              <a: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Device </a:t>
              </a:r>
              <a:b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</a:br>
              <a: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Posture</a:t>
              </a:r>
              <a:b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</a:br>
              <a:r>
                <a:rPr lang="en-US" sz="50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&amp; Health</a:t>
              </a:r>
            </a:p>
          </p:txBody>
        </p:sp>
        <p:pic>
          <p:nvPicPr>
            <p:cNvPr id="46" name="Graphic 8">
              <a:extLst>
                <a:ext uri="{FF2B5EF4-FFF2-40B4-BE49-F238E27FC236}">
                  <a16:creationId xmlns:a16="http://schemas.microsoft.com/office/drawing/2014/main" id="{0F04216D-D739-889D-035F-001CE11CD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30554" y="3435030"/>
              <a:ext cx="463745" cy="463741"/>
            </a:xfrm>
            <a:prstGeom prst="rect">
              <a:avLst/>
            </a:prstGeom>
          </p:spPr>
        </p:pic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3B1168D-45FB-C927-89D3-6328E8DB590B}"/>
                </a:ext>
              </a:extLst>
            </p:cNvPr>
            <p:cNvSpPr/>
            <p:nvPr/>
          </p:nvSpPr>
          <p:spPr>
            <a:xfrm>
              <a:off x="4310375" y="3435891"/>
              <a:ext cx="1085732" cy="906416"/>
            </a:xfrm>
            <a:prstGeom prst="roundRect">
              <a:avLst/>
            </a:prstGeom>
            <a:solidFill>
              <a:srgbClr val="0D274D">
                <a:alpha val="25098"/>
              </a:srgbClr>
            </a:solidFill>
            <a:ln w="1270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sp>
        <p:nvSpPr>
          <p:cNvPr id="48" name="Left-Right Arrow 47">
            <a:extLst>
              <a:ext uri="{FF2B5EF4-FFF2-40B4-BE49-F238E27FC236}">
                <a16:creationId xmlns:a16="http://schemas.microsoft.com/office/drawing/2014/main" id="{54E712A9-D219-03DC-0A15-32D7EAC74F6D}"/>
              </a:ext>
            </a:extLst>
          </p:cNvPr>
          <p:cNvSpPr/>
          <p:nvPr/>
        </p:nvSpPr>
        <p:spPr>
          <a:xfrm rot="5400000">
            <a:off x="3704021" y="2362781"/>
            <a:ext cx="164723" cy="89472"/>
          </a:xfrm>
          <a:prstGeom prst="leftRightArrow">
            <a:avLst/>
          </a:prstGeom>
          <a:solidFill>
            <a:srgbClr val="0D274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srgbClr val="0D274D"/>
              </a:solidFill>
              <a:latin typeface="CiscoSansTT 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6F1F0E-28F3-CA9C-0B37-5FCD73E77D4C}"/>
              </a:ext>
            </a:extLst>
          </p:cNvPr>
          <p:cNvGrpSpPr/>
          <p:nvPr/>
        </p:nvGrpSpPr>
        <p:grpSpPr>
          <a:xfrm>
            <a:off x="3667546" y="3116016"/>
            <a:ext cx="238946" cy="246334"/>
            <a:chOff x="718953" y="1873015"/>
            <a:chExt cx="310058" cy="31005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327567E-A57D-00F1-30EB-93FD35B8E88A}"/>
                </a:ext>
              </a:extLst>
            </p:cNvPr>
            <p:cNvSpPr/>
            <p:nvPr/>
          </p:nvSpPr>
          <p:spPr>
            <a:xfrm>
              <a:off x="718953" y="1873015"/>
              <a:ext cx="310058" cy="310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  <p:pic>
          <p:nvPicPr>
            <p:cNvPr id="51" name="Picture 50" descr="router arrows.emf">
              <a:extLst>
                <a:ext uri="{FF2B5EF4-FFF2-40B4-BE49-F238E27FC236}">
                  <a16:creationId xmlns:a16="http://schemas.microsoft.com/office/drawing/2014/main" id="{C4BD570C-D629-F06E-E794-7A1C0BCCB3F4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008" y="1913852"/>
              <a:ext cx="265947" cy="228383"/>
            </a:xfrm>
            <a:prstGeom prst="rect">
              <a:avLst/>
            </a:prstGeom>
            <a:ln>
              <a:noFill/>
            </a:ln>
            <a:effectLst/>
          </p:spPr>
        </p:pic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1DEB4A-17A4-A4CD-6936-1AA866A7084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3430590" y="2661459"/>
            <a:ext cx="1974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7E0591-EDA7-7AD9-1ABE-86A7E19DF315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3787018" y="2831636"/>
            <a:ext cx="2" cy="2843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C56708-8004-7033-5324-4C6A69BEE33D}"/>
              </a:ext>
            </a:extLst>
          </p:cNvPr>
          <p:cNvGrpSpPr/>
          <p:nvPr/>
        </p:nvGrpSpPr>
        <p:grpSpPr>
          <a:xfrm>
            <a:off x="4179540" y="1978208"/>
            <a:ext cx="984398" cy="367659"/>
            <a:chOff x="4923087" y="3405382"/>
            <a:chExt cx="1807187" cy="65471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E355FBF-38D8-0799-170F-8EA7BF179D30}"/>
                </a:ext>
              </a:extLst>
            </p:cNvPr>
            <p:cNvSpPr/>
            <p:nvPr/>
          </p:nvSpPr>
          <p:spPr>
            <a:xfrm>
              <a:off x="6082193" y="3765505"/>
              <a:ext cx="648081" cy="294593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 defTabSz="914058">
                <a:lnSpc>
                  <a:spcPct val="95000"/>
                </a:lnSpc>
                <a:defRPr/>
              </a:pP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CASB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7105F9-BC4D-E5A0-1C35-BC55375AFBA1}"/>
                </a:ext>
              </a:extLst>
            </p:cNvPr>
            <p:cNvSpPr/>
            <p:nvPr/>
          </p:nvSpPr>
          <p:spPr>
            <a:xfrm>
              <a:off x="4923087" y="3765505"/>
              <a:ext cx="624085" cy="294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58">
                <a:lnSpc>
                  <a:spcPct val="95000"/>
                </a:lnSpc>
                <a:defRPr/>
              </a:pP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SWG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BF5BEF-15A7-1039-B019-645DD6892DBA}"/>
                </a:ext>
              </a:extLst>
            </p:cNvPr>
            <p:cNvSpPr/>
            <p:nvPr/>
          </p:nvSpPr>
          <p:spPr>
            <a:xfrm>
              <a:off x="5520572" y="3765505"/>
              <a:ext cx="624085" cy="294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58">
                <a:lnSpc>
                  <a:spcPct val="95000"/>
                </a:lnSpc>
                <a:defRPr/>
              </a:pP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  <a:sym typeface="Arial"/>
                </a:rPr>
                <a:t>DLP</a:t>
              </a: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07DD83AF-51D3-EE20-0E4E-369763023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48944" y="3444985"/>
              <a:ext cx="356862" cy="356862"/>
            </a:xfrm>
            <a:prstGeom prst="rect">
              <a:avLst/>
            </a:prstGeom>
          </p:spPr>
        </p:pic>
        <p:pic>
          <p:nvPicPr>
            <p:cNvPr id="59" name="Graphic 168">
              <a:extLst>
                <a:ext uri="{FF2B5EF4-FFF2-40B4-BE49-F238E27FC236}">
                  <a16:creationId xmlns:a16="http://schemas.microsoft.com/office/drawing/2014/main" id="{0B8BDA8E-26EC-4960-02DD-00BB7EE0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85268" y="3405382"/>
              <a:ext cx="438620" cy="438618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F086B9F3-65DF-D925-1727-11EF31B95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70317" y="3444688"/>
              <a:ext cx="213732" cy="320599"/>
            </a:xfrm>
            <a:prstGeom prst="rect">
              <a:avLst/>
            </a:prstGeom>
          </p:spPr>
        </p:pic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22B92BD7-9948-7AFE-E46F-ACF7B3177BA0}"/>
                </a:ext>
              </a:extLst>
            </p:cNvPr>
            <p:cNvSpPr/>
            <p:nvPr/>
          </p:nvSpPr>
          <p:spPr>
            <a:xfrm>
              <a:off x="4923087" y="3405382"/>
              <a:ext cx="1807187" cy="598105"/>
            </a:xfrm>
            <a:prstGeom prst="roundRect">
              <a:avLst/>
            </a:prstGeom>
            <a:solidFill>
              <a:srgbClr val="0D274D">
                <a:alpha val="25098"/>
              </a:srgbClr>
            </a:solidFill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4A99DA-ADD4-2BF6-EEA2-F41A3A38FECA}"/>
              </a:ext>
            </a:extLst>
          </p:cNvPr>
          <p:cNvGrpSpPr/>
          <p:nvPr/>
        </p:nvGrpSpPr>
        <p:grpSpPr>
          <a:xfrm>
            <a:off x="5413951" y="2477974"/>
            <a:ext cx="329547" cy="379457"/>
            <a:chOff x="6124236" y="2015968"/>
            <a:chExt cx="427623" cy="477618"/>
          </a:xfrm>
        </p:grpSpPr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F7B85829-F2C5-5519-1E3C-FA0F20FD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52959" y="2015968"/>
              <a:ext cx="371955" cy="376084"/>
            </a:xfrm>
            <a:prstGeom prst="rect">
              <a:avLst/>
            </a:prstGeom>
          </p:spPr>
        </p:pic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00A4626-5A9B-67E5-D507-54D4BE853D1B}"/>
                </a:ext>
              </a:extLst>
            </p:cNvPr>
            <p:cNvGrpSpPr/>
            <p:nvPr/>
          </p:nvGrpSpPr>
          <p:grpSpPr>
            <a:xfrm>
              <a:off x="6124236" y="2040680"/>
              <a:ext cx="427623" cy="452906"/>
              <a:chOff x="2738000" y="2168922"/>
              <a:chExt cx="427623" cy="452906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C45C4B1-2924-82ED-6750-F79EB88CF8FF}"/>
                  </a:ext>
                </a:extLst>
              </p:cNvPr>
              <p:cNvSpPr/>
              <p:nvPr/>
            </p:nvSpPr>
            <p:spPr>
              <a:xfrm>
                <a:off x="2738000" y="2168922"/>
                <a:ext cx="426082" cy="424505"/>
              </a:xfrm>
              <a:prstGeom prst="roundRect">
                <a:avLst/>
              </a:prstGeom>
              <a:solidFill>
                <a:srgbClr val="0D274D">
                  <a:alpha val="25098"/>
                </a:srgbClr>
              </a:solidFill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600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9B93FBB8-91B7-BAAF-3520-6A68330A3367}"/>
                  </a:ext>
                </a:extLst>
              </p:cNvPr>
              <p:cNvSpPr txBox="1"/>
              <p:nvPr/>
            </p:nvSpPr>
            <p:spPr>
              <a:xfrm>
                <a:off x="2748694" y="2408761"/>
                <a:ext cx="416929" cy="21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8">
                  <a:defRPr/>
                </a:pPr>
                <a:r>
                  <a:rPr lang="en-US" sz="500" dirty="0">
                    <a:solidFill>
                      <a:srgbClr val="0D274D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NAT</a:t>
                </a:r>
              </a:p>
            </p:txBody>
          </p:sp>
        </p:grpSp>
      </p:grp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4A3295FB-24E3-74FA-F206-D47D746BB128}"/>
              </a:ext>
            </a:extLst>
          </p:cNvPr>
          <p:cNvCxnSpPr>
            <a:stCxn id="50" idx="6"/>
            <a:endCxn id="216" idx="1"/>
          </p:cNvCxnSpPr>
          <p:nvPr/>
        </p:nvCxnSpPr>
        <p:spPr>
          <a:xfrm>
            <a:off x="3906493" y="3239183"/>
            <a:ext cx="546462" cy="1192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C39189A-5761-D4CE-4FF2-F16090D7A61F}"/>
              </a:ext>
            </a:extLst>
          </p:cNvPr>
          <p:cNvSpPr/>
          <p:nvPr/>
        </p:nvSpPr>
        <p:spPr>
          <a:xfrm>
            <a:off x="3562256" y="3351755"/>
            <a:ext cx="449524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58">
              <a:lnSpc>
                <a:spcPct val="95000"/>
              </a:lnSpc>
              <a:defRPr/>
            </a:pPr>
            <a:r>
              <a:rPr lang="en-US" sz="5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Services</a:t>
            </a:r>
          </a:p>
          <a:p>
            <a:pPr algn="ctr" defTabSz="914058">
              <a:lnSpc>
                <a:spcPct val="95000"/>
              </a:lnSpc>
              <a:defRPr/>
            </a:pPr>
            <a:r>
              <a:rPr lang="en-US" sz="5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Router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B84DE070-3702-7A8E-6018-6EBF32258AC7}"/>
              </a:ext>
            </a:extLst>
          </p:cNvPr>
          <p:cNvSpPr/>
          <p:nvPr/>
        </p:nvSpPr>
        <p:spPr>
          <a:xfrm>
            <a:off x="2997270" y="1524543"/>
            <a:ext cx="503412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58">
              <a:lnSpc>
                <a:spcPct val="95000"/>
              </a:lnSpc>
              <a:defRPr/>
            </a:pPr>
            <a:r>
              <a:rPr lang="en-US" sz="5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Traffic Acquisition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17069884-67F4-1EC3-94A2-D925E97BDE33}"/>
              </a:ext>
            </a:extLst>
          </p:cNvPr>
          <p:cNvSpPr/>
          <p:nvPr/>
        </p:nvSpPr>
        <p:spPr>
          <a:xfrm>
            <a:off x="3013136" y="1747729"/>
            <a:ext cx="409124" cy="198341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sz="1600" dirty="0">
              <a:solidFill>
                <a:srgbClr val="0D274D"/>
              </a:solidFill>
              <a:latin typeface="CiscoSansTT Light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2B9F7FB-1C97-8FCF-6985-8C073252AD24}"/>
              </a:ext>
            </a:extLst>
          </p:cNvPr>
          <p:cNvSpPr txBox="1"/>
          <p:nvPr/>
        </p:nvSpPr>
        <p:spPr>
          <a:xfrm>
            <a:off x="3013599" y="2048372"/>
            <a:ext cx="40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28">
              <a:defRPr/>
            </a:pPr>
            <a:r>
              <a:rPr lang="en-US" sz="50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Remote VPN</a:t>
            </a:r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9E56C539-C601-6548-8837-5E28D6D09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07628" y="3171356"/>
            <a:ext cx="230092" cy="237206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627040EF-F42D-CD9D-2C74-3203950706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86508" y="2514793"/>
            <a:ext cx="253129" cy="260956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0AC69EBD-2B05-81F3-D35B-A708B8B517AB}"/>
              </a:ext>
            </a:extLst>
          </p:cNvPr>
          <p:cNvSpPr txBox="1"/>
          <p:nvPr/>
        </p:nvSpPr>
        <p:spPr>
          <a:xfrm>
            <a:off x="2989164" y="3367989"/>
            <a:ext cx="460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28">
              <a:defRPr/>
            </a:pPr>
            <a:r>
              <a:rPr lang="en-US" sz="50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ZTNA</a:t>
            </a:r>
          </a:p>
          <a:p>
            <a:pPr algn="ctr" defTabSz="457028">
              <a:defRPr/>
            </a:pPr>
            <a:r>
              <a:rPr lang="en-US" sz="50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Clientless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832C536-9331-BDBD-8022-4CE3AE2193EF}"/>
              </a:ext>
            </a:extLst>
          </p:cNvPr>
          <p:cNvCxnSpPr>
            <a:cxnSpLocks/>
            <a:stCxn id="216" idx="0"/>
          </p:cNvCxnSpPr>
          <p:nvPr/>
        </p:nvCxnSpPr>
        <p:spPr>
          <a:xfrm flipH="1" flipV="1">
            <a:off x="4642001" y="2320269"/>
            <a:ext cx="771" cy="7469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6FE09A15-9DF2-2D30-910B-9207900B68C3}"/>
              </a:ext>
            </a:extLst>
          </p:cNvPr>
          <p:cNvCxnSpPr>
            <a:endCxn id="193" idx="0"/>
          </p:cNvCxnSpPr>
          <p:nvPr/>
        </p:nvCxnSpPr>
        <p:spPr>
          <a:xfrm>
            <a:off x="5163938" y="2146142"/>
            <a:ext cx="414192" cy="35146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BC6C16B-0C34-5659-F4F0-E5E225A5117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5742311" y="2669025"/>
            <a:ext cx="21485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Elbow Connector 209">
            <a:extLst>
              <a:ext uri="{FF2B5EF4-FFF2-40B4-BE49-F238E27FC236}">
                <a16:creationId xmlns:a16="http://schemas.microsoft.com/office/drawing/2014/main" id="{EAB1A6E2-0204-4AF5-C572-E6F4826242B5}"/>
              </a:ext>
            </a:extLst>
          </p:cNvPr>
          <p:cNvCxnSpPr>
            <a:cxnSpLocks/>
            <a:endCxn id="194" idx="2"/>
          </p:cNvCxnSpPr>
          <p:nvPr/>
        </p:nvCxnSpPr>
        <p:spPr>
          <a:xfrm flipV="1">
            <a:off x="4836367" y="2857431"/>
            <a:ext cx="746478" cy="29609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2" name="Elbow Connector 211">
            <a:extLst>
              <a:ext uri="{FF2B5EF4-FFF2-40B4-BE49-F238E27FC236}">
                <a16:creationId xmlns:a16="http://schemas.microsoft.com/office/drawing/2014/main" id="{B4957530-3FDC-7647-AA01-C2B54EC611F0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4830135" y="2792193"/>
            <a:ext cx="1229508" cy="55187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7E97FB1-C601-955A-DDF1-4192363E7918}"/>
              </a:ext>
            </a:extLst>
          </p:cNvPr>
          <p:cNvGrpSpPr/>
          <p:nvPr/>
        </p:nvGrpSpPr>
        <p:grpSpPr>
          <a:xfrm>
            <a:off x="4452955" y="3066308"/>
            <a:ext cx="379633" cy="569521"/>
            <a:chOff x="5497399" y="3379535"/>
            <a:chExt cx="493278" cy="1014186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0BB028C-5E55-15F9-714B-A47B2A655F85}"/>
                </a:ext>
              </a:extLst>
            </p:cNvPr>
            <p:cNvSpPr/>
            <p:nvPr/>
          </p:nvSpPr>
          <p:spPr>
            <a:xfrm>
              <a:off x="5513381" y="3708621"/>
              <a:ext cx="477295" cy="68510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 defTabSz="914288">
                <a:lnSpc>
                  <a:spcPct val="95000"/>
                </a:lnSpc>
                <a:defRPr/>
              </a:pP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ea typeface="ＭＳ Ｐゴシック"/>
                  <a:cs typeface="CiscoSansTT Light" panose="020B0503020201020303" pitchFamily="34" charset="0"/>
                  <a:sym typeface="Arial"/>
                </a:rPr>
                <a:t>L3/4/7 </a:t>
              </a:r>
              <a:br>
                <a:rPr lang="en-US" sz="500" kern="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</a:rPr>
              </a:b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cs typeface="CiscoSansTT Light" panose="020B0503020201020303" pitchFamily="34" charset="0"/>
                </a:rPr>
                <a:t>FW </a:t>
              </a:r>
              <a:r>
                <a:rPr lang="en-US" sz="500" kern="0" dirty="0">
                  <a:solidFill>
                    <a:srgbClr val="0D274D"/>
                  </a:solidFill>
                  <a:latin typeface="CiscoSansTT ExtraLight"/>
                  <a:ea typeface="ＭＳ Ｐゴシック"/>
                  <a:cs typeface="CiscoSansTT Light" panose="020B0503020201020303" pitchFamily="34" charset="0"/>
                  <a:sym typeface="Arial"/>
                </a:rPr>
                <a:t>IPS</a:t>
              </a:r>
            </a:p>
          </p:txBody>
        </p:sp>
        <p:pic>
          <p:nvPicPr>
            <p:cNvPr id="215" name="Graphic 30">
              <a:extLst>
                <a:ext uri="{FF2B5EF4-FFF2-40B4-BE49-F238E27FC236}">
                  <a16:creationId xmlns:a16="http://schemas.microsoft.com/office/drawing/2014/main" id="{DB9D821E-BC23-55EA-EF88-05592F33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565725" y="3379535"/>
              <a:ext cx="372606" cy="372606"/>
            </a:xfrm>
            <a:prstGeom prst="rect">
              <a:avLst/>
            </a:prstGeom>
          </p:spPr>
        </p:pic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98B9766A-308D-A1B3-E68D-EDB51EBCB86A}"/>
                </a:ext>
              </a:extLst>
            </p:cNvPr>
            <p:cNvSpPr/>
            <p:nvPr/>
          </p:nvSpPr>
          <p:spPr>
            <a:xfrm>
              <a:off x="5497399" y="3381094"/>
              <a:ext cx="493278" cy="655054"/>
            </a:xfrm>
            <a:prstGeom prst="roundRect">
              <a:avLst/>
            </a:prstGeom>
            <a:solidFill>
              <a:srgbClr val="0D274D">
                <a:alpha val="25098"/>
              </a:srgbClr>
            </a:solidFill>
            <a:ln w="1270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600" dirty="0">
                <a:solidFill>
                  <a:srgbClr val="0D274D"/>
                </a:solidFill>
                <a:latin typeface="CiscoSansTT Light"/>
              </a:endParaRPr>
            </a:p>
          </p:txBody>
        </p:sp>
      </p:grpSp>
      <p:pic>
        <p:nvPicPr>
          <p:cNvPr id="217" name="Graphic 216">
            <a:extLst>
              <a:ext uri="{FF2B5EF4-FFF2-40B4-BE49-F238E27FC236}">
                <a16:creationId xmlns:a16="http://schemas.microsoft.com/office/drawing/2014/main" id="{DD131DAC-A73A-2DFD-ED76-07EE7E57C41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64456" y="1791372"/>
            <a:ext cx="326918" cy="337026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4C6CC48-3ECF-2117-FA0C-22040A6B04A4}"/>
              </a:ext>
            </a:extLst>
          </p:cNvPr>
          <p:cNvSpPr txBox="1"/>
          <p:nvPr/>
        </p:nvSpPr>
        <p:spPr>
          <a:xfrm>
            <a:off x="3014945" y="2734085"/>
            <a:ext cx="407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28">
              <a:defRPr/>
            </a:pPr>
            <a:r>
              <a:rPr lang="en-US" sz="50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ZTNA</a:t>
            </a:r>
          </a:p>
          <a:p>
            <a:pPr algn="ctr" defTabSz="457028">
              <a:defRPr/>
            </a:pPr>
            <a:r>
              <a:rPr lang="en-US" sz="50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Proxy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BBFF9B8D-B8F0-D77F-6B9B-EE6FFFFE0263}"/>
              </a:ext>
            </a:extLst>
          </p:cNvPr>
          <p:cNvSpPr/>
          <p:nvPr/>
        </p:nvSpPr>
        <p:spPr>
          <a:xfrm>
            <a:off x="5833234" y="2336515"/>
            <a:ext cx="449524" cy="2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058">
              <a:lnSpc>
                <a:spcPct val="95000"/>
              </a:lnSpc>
              <a:defRPr/>
            </a:pPr>
            <a:r>
              <a:rPr lang="en-US" sz="5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Services</a:t>
            </a:r>
          </a:p>
          <a:p>
            <a:pPr algn="ctr" defTabSz="914058">
              <a:lnSpc>
                <a:spcPct val="95000"/>
              </a:lnSpc>
              <a:defRPr/>
            </a:pPr>
            <a:r>
              <a:rPr lang="en-US" sz="5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Router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FD101E-6378-C37A-E20C-6AB885D74D0C}"/>
              </a:ext>
            </a:extLst>
          </p:cNvPr>
          <p:cNvSpPr txBox="1"/>
          <p:nvPr/>
        </p:nvSpPr>
        <p:spPr>
          <a:xfrm>
            <a:off x="-36243" y="1857129"/>
            <a:ext cx="12005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VPN Pool:</a:t>
            </a:r>
          </a:p>
          <a:p>
            <a:pPr algn="ctr"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172.31.33.0/24</a:t>
            </a:r>
          </a:p>
          <a:p>
            <a:pPr algn="ctr" defTabSz="457040">
              <a:defRPr/>
            </a:pPr>
            <a:r>
              <a:rPr lang="en-US" sz="6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VPN or Umbrella Module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C25A9-05FC-3A32-4B60-BA9976151A8C}"/>
              </a:ext>
            </a:extLst>
          </p:cNvPr>
          <p:cNvSpPr txBox="1"/>
          <p:nvPr/>
        </p:nvSpPr>
        <p:spPr>
          <a:xfrm>
            <a:off x="7912627" y="3200104"/>
            <a:ext cx="118696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105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IP: 10.1.1.0/24</a:t>
            </a:r>
          </a:p>
          <a:p>
            <a:pPr defTabSz="457040">
              <a:defRPr/>
            </a:pPr>
            <a:endParaRPr lang="en-US" sz="1050" b="1" dirty="0">
              <a:solidFill>
                <a:schemeClr val="bg1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  <a:p>
            <a:pPr defTabSz="457040">
              <a:defRPr/>
            </a:pPr>
            <a:r>
              <a:rPr lang="en-US" sz="9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SSH, HTTPS, ICMP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BBB7268-9721-495A-1095-EDEBE308BE66}"/>
              </a:ext>
            </a:extLst>
          </p:cNvPr>
          <p:cNvSpPr txBox="1"/>
          <p:nvPr/>
        </p:nvSpPr>
        <p:spPr>
          <a:xfrm>
            <a:off x="7912627" y="1787879"/>
            <a:ext cx="1186960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Block: Tinder</a:t>
            </a:r>
          </a:p>
          <a:p>
            <a:pPr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Warn: Facebook</a:t>
            </a:r>
          </a:p>
          <a:p>
            <a:pPr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Allow: the rest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941C8BE-E5FA-AB0E-4C2C-6110D0792F3D}"/>
              </a:ext>
            </a:extLst>
          </p:cNvPr>
          <p:cNvSpPr txBox="1"/>
          <p:nvPr/>
        </p:nvSpPr>
        <p:spPr>
          <a:xfrm>
            <a:off x="-12736" y="2614623"/>
            <a:ext cx="1200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CGNAT</a:t>
            </a:r>
          </a:p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ZTNA Module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8FEB3135-6448-AAC9-F0BF-5C90550B1144}"/>
              </a:ext>
            </a:extLst>
          </p:cNvPr>
          <p:cNvSpPr txBox="1"/>
          <p:nvPr/>
        </p:nvSpPr>
        <p:spPr>
          <a:xfrm>
            <a:off x="7062303" y="2793544"/>
            <a:ext cx="104782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10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Firepower 7.4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9ACE255-9DC3-0684-9F1D-1D61CE0BAF4A}"/>
              </a:ext>
            </a:extLst>
          </p:cNvPr>
          <p:cNvSpPr txBox="1"/>
          <p:nvPr/>
        </p:nvSpPr>
        <p:spPr>
          <a:xfrm>
            <a:off x="12291" y="3386856"/>
            <a:ext cx="12005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1000" b="1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HTTPS</a:t>
            </a:r>
          </a:p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63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C66C-5CA9-FE84-3DF6-96B1980A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88" y="1600789"/>
            <a:ext cx="6381385" cy="1941922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Gitlab – documentation</a:t>
            </a:r>
            <a:b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</a:br>
            <a:b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</a:br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http://</a:t>
            </a:r>
            <a:r>
              <a:rPr lang="en-US" b="0" i="0" dirty="0" err="1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cs.co</a:t>
            </a:r>
            <a:r>
              <a:rPr lang="en-US" b="0" i="0" dirty="0">
                <a:solidFill>
                  <a:schemeClr val="accent2"/>
                </a:solidFill>
                <a:effectLst/>
                <a:latin typeface="Lucida Grande" panose="020B0600040502020204" pitchFamily="34" charset="0"/>
              </a:rPr>
              <a:t>/9005nw2O5</a:t>
            </a:r>
            <a:endParaRPr lang="en-BR" sz="27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3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D19B1D-C6D1-FDDA-5B17-D25056380B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412" y="1419818"/>
            <a:ext cx="3915970" cy="2925868"/>
          </a:xfrm>
        </p:spPr>
        <p:txBody>
          <a:bodyPr/>
          <a:lstStyle/>
          <a:p>
            <a:pPr>
              <a:buClr>
                <a:schemeClr val="bg2"/>
              </a:buClr>
            </a:pPr>
            <a:r>
              <a:rPr lang="en-BR" dirty="0"/>
              <a:t>Cisco Partner Security TSA</a:t>
            </a:r>
          </a:p>
          <a:p>
            <a:pPr>
              <a:buClr>
                <a:schemeClr val="bg2"/>
              </a:buClr>
            </a:pPr>
            <a:r>
              <a:rPr lang="en-BR" dirty="0"/>
              <a:t>20 anos na indústria de redes/cibersegurança</a:t>
            </a:r>
          </a:p>
          <a:p>
            <a:pPr>
              <a:buClr>
                <a:schemeClr val="bg2"/>
              </a:buClr>
            </a:pPr>
            <a:r>
              <a:rPr lang="en-BR" dirty="0"/>
              <a:t>4 anos na Cisco</a:t>
            </a:r>
          </a:p>
          <a:p>
            <a:pPr>
              <a:buClr>
                <a:schemeClr val="bg2"/>
              </a:buClr>
            </a:pPr>
            <a:r>
              <a:rPr lang="en-BR" dirty="0"/>
              <a:t>Líder SME em Access e Endpoint</a:t>
            </a:r>
          </a:p>
          <a:p>
            <a:pPr>
              <a:buClr>
                <a:schemeClr val="bg2"/>
              </a:buClr>
            </a:pPr>
            <a:r>
              <a:rPr lang="en-BR" dirty="0"/>
              <a:t>Lider de segurança no Cisco CTF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501DD6-5C69-4DF1-91F9-0F20D30B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BR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D93E550E-F885-AC9B-CCE1-3B504ED7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51" y="4139932"/>
            <a:ext cx="456230" cy="4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10 Year CCIE – My Reflection | Fryguy's Blog">
            <a:extLst>
              <a:ext uri="{FF2B5EF4-FFF2-40B4-BE49-F238E27FC236}">
                <a16:creationId xmlns:a16="http://schemas.microsoft.com/office/drawing/2014/main" id="{0BBBBBA8-04AF-A49C-3393-19E4A45A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57" y="413896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9FA6-E28C-21C0-440C-23018304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049" y="4138962"/>
            <a:ext cx="401964" cy="413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E06FFD-BC82-07BE-6E43-B69075255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799" y="4630982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B2BD5-36AA-05EE-1A80-884BDAD8A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044" y="4630982"/>
            <a:ext cx="453969" cy="45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C1412F-76BC-1B5A-EF26-B81CD0D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804" y="379307"/>
            <a:ext cx="2385840" cy="257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2E945-91A1-6C5D-0769-A7F3273C9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056" y="48295"/>
            <a:ext cx="2025202" cy="2538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95F8C-9113-419E-291D-75A4F0BF2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999" y="3376175"/>
            <a:ext cx="2385841" cy="1712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BB9219-9A9E-4E2E-01BC-25718355C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2845" y="2326437"/>
            <a:ext cx="1337959" cy="1482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FC98B-AA6A-3F57-6D99-5CA05837F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5745" y="2703377"/>
            <a:ext cx="1460598" cy="12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2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3440759" y="961454"/>
            <a:ext cx="5247272" cy="339242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b="1" dirty="0"/>
              <a:t>What is Secure Access?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Tectorial topology</a:t>
            </a:r>
            <a:r>
              <a:rPr lang="en-US" sz="2400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2200" b="1" dirty="0"/>
              <a:t>Connect</a:t>
            </a:r>
            <a:r>
              <a:rPr lang="en-US" sz="2200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2200" b="1" dirty="0"/>
              <a:t>Resources</a:t>
            </a:r>
            <a:r>
              <a:rPr lang="en-US" sz="2200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2200" b="1" dirty="0"/>
              <a:t>Secure</a:t>
            </a:r>
            <a:r>
              <a:rPr lang="en-US" sz="2200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2200" b="1" dirty="0"/>
              <a:t>Tests</a:t>
            </a:r>
            <a:r>
              <a:rPr lang="en-US" sz="2200" dirty="0"/>
              <a:t> </a:t>
            </a:r>
          </a:p>
          <a:p>
            <a:pPr lvl="1">
              <a:buFont typeface="+mj-lt"/>
              <a:buAutoNum type="arabicPeriod"/>
            </a:pPr>
            <a:r>
              <a:rPr lang="en-US" sz="2200" b="1" dirty="0"/>
              <a:t>Monitor</a:t>
            </a:r>
            <a:r>
              <a:rPr lang="en-US" sz="2200" dirty="0"/>
              <a:t> </a:t>
            </a:r>
          </a:p>
        </p:txBody>
      </p:sp>
      <p:pic>
        <p:nvPicPr>
          <p:cNvPr id="3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11FE38C1-DDB1-237F-8FF3-136B79D6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0" y="132151"/>
            <a:ext cx="356376" cy="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5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CE00-FD3A-4FA4-4371-1910046C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What is SSE?</a:t>
            </a:r>
          </a:p>
        </p:txBody>
      </p:sp>
    </p:spTree>
    <p:extLst>
      <p:ext uri="{BB962C8B-B14F-4D97-AF65-F5344CB8AC3E}">
        <p14:creationId xmlns:p14="http://schemas.microsoft.com/office/powerpoint/2010/main" val="387374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592BC-AF1E-820B-F3F2-65ED275E3ED8}"/>
              </a:ext>
            </a:extLst>
          </p:cNvPr>
          <p:cNvSpPr txBox="1">
            <a:spLocks/>
          </p:cNvSpPr>
          <p:nvPr/>
        </p:nvSpPr>
        <p:spPr>
          <a:xfrm>
            <a:off x="3591041" y="4528809"/>
            <a:ext cx="3598523" cy="349356"/>
          </a:xfrm>
          <a:prstGeom prst="rect">
            <a:avLst/>
          </a:prstGeom>
        </p:spPr>
        <p:txBody>
          <a:bodyPr/>
          <a:lstStyle>
            <a:lvl1pPr marL="226482" indent="-226482" algn="l" defTabSz="912276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1pPr>
            <a:lvl2pPr marL="457200" indent="-227013" algn="l" defTabSz="912276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2pPr>
            <a:lvl3pPr marL="569913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8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3pPr>
            <a:lvl4pPr marL="687388" indent="-230188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6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4pPr>
            <a:lvl5pPr marL="801688" indent="-231775" algn="l" defTabSz="912276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lang="en-US" sz="1400" kern="1200" dirty="0">
                <a:solidFill>
                  <a:schemeClr val="bg2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1">
                <a:solidFill>
                  <a:schemeClr val="tx1"/>
                </a:solidFill>
              </a:rPr>
              <a:t>Ivanti Study</a:t>
            </a:r>
          </a:p>
        </p:txBody>
      </p:sp>
      <p:pic>
        <p:nvPicPr>
          <p:cNvPr id="6" name="Picture Placeholder 6" descr="457,600+ Frustrated Stock Photos, Pictures &amp; Royalty-Free Images - iStock |  Frustrated computer, Frustrated doctor, Frustrated funny">
            <a:extLst>
              <a:ext uri="{FF2B5EF4-FFF2-40B4-BE49-F238E27FC236}">
                <a16:creationId xmlns:a16="http://schemas.microsoft.com/office/drawing/2014/main" id="{D49A2430-BBCD-653B-A694-E5FA0160B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7509" y="0"/>
            <a:ext cx="390411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94D17C0E-EBE6-2F44-D0DD-CEA032FC95CD}"/>
              </a:ext>
            </a:extLst>
          </p:cNvPr>
          <p:cNvSpPr txBox="1"/>
          <p:nvPr/>
        </p:nvSpPr>
        <p:spPr>
          <a:xfrm>
            <a:off x="1620982" y="1326674"/>
            <a:ext cx="3429209" cy="9002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95"/>
            <a:r>
              <a:rPr lang="en-US" dirty="0">
                <a:solidFill>
                  <a:srgbClr val="03ABD7"/>
                </a:solidFill>
                <a:latin typeface="Verdana" panose="020B0604030504040204" pitchFamily="34" charset="0"/>
              </a:rPr>
              <a:t>believe the way they interact with technology directly impacts morale</a:t>
            </a:r>
            <a:endParaRPr lang="en-US" sz="2099" b="1" dirty="0">
              <a:solidFill>
                <a:srgbClr val="03ABD7"/>
              </a:solidFill>
              <a:latin typeface="CiscoSansTT ExtraLight"/>
              <a:ea typeface="ＭＳ Ｐゴシック"/>
              <a:cs typeface="Calibri Ligh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B98337-98B3-3CE4-2CC2-C7D77CB5C347}"/>
              </a:ext>
            </a:extLst>
          </p:cNvPr>
          <p:cNvSpPr txBox="1">
            <a:spLocks/>
          </p:cNvSpPr>
          <p:nvPr/>
        </p:nvSpPr>
        <p:spPr>
          <a:xfrm>
            <a:off x="457083" y="1042493"/>
            <a:ext cx="836586" cy="989058"/>
          </a:xfrm>
          <a:prstGeom prst="rect">
            <a:avLst/>
          </a:prstGeom>
        </p:spPr>
        <p:txBody>
          <a:bodyPr vert="horz" lIns="34281" tIns="34281" rIns="34281" bIns="34281" rtlCol="0" anchor="ctr">
            <a:noAutofit/>
          </a:bodyPr>
          <a:lstStyle>
            <a:lvl1pPr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4002"/>
            <a:r>
              <a:rPr lang="en-US" sz="3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4DD95F-9142-F779-4165-03D7EC1D37BB}"/>
              </a:ext>
            </a:extLst>
          </p:cNvPr>
          <p:cNvSpPr txBox="1">
            <a:spLocks/>
          </p:cNvSpPr>
          <p:nvPr/>
        </p:nvSpPr>
        <p:spPr>
          <a:xfrm>
            <a:off x="458021" y="2513768"/>
            <a:ext cx="836586" cy="989058"/>
          </a:xfrm>
          <a:prstGeom prst="rect">
            <a:avLst/>
          </a:prstGeom>
        </p:spPr>
        <p:txBody>
          <a:bodyPr vert="horz" lIns="34281" tIns="34281" rIns="34281" bIns="34281" rtlCol="0" anchor="ctr">
            <a:noAutofit/>
          </a:bodyPr>
          <a:lstStyle>
            <a:lvl1pPr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0" i="0" u="none" kern="120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9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90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85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79" algn="l" defTabSz="91227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684002"/>
            <a:r>
              <a:rPr lang="en-US" sz="3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ED5BC1E-D8BD-F0EC-859C-81F842DC560F}"/>
              </a:ext>
            </a:extLst>
          </p:cNvPr>
          <p:cNvSpPr txBox="1"/>
          <p:nvPr/>
        </p:nvSpPr>
        <p:spPr>
          <a:xfrm>
            <a:off x="1620982" y="2848750"/>
            <a:ext cx="3429209" cy="900228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68562" tIns="34281" rIns="68562" bIns="3428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595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</a:rPr>
              <a:t>believe they would be more productive if they had better technology</a:t>
            </a:r>
            <a:endParaRPr lang="en-US" sz="2099" b="1" dirty="0">
              <a:solidFill>
                <a:srgbClr val="00BCEB"/>
              </a:solidFill>
              <a:latin typeface="CiscoSansTT ExtraLight"/>
              <a:ea typeface="ＭＳ Ｐゴシック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CA905-A3C9-D0C2-EF23-B41A7524CF37}"/>
              </a:ext>
            </a:extLst>
          </p:cNvPr>
          <p:cNvSpPr txBox="1"/>
          <p:nvPr/>
        </p:nvSpPr>
        <p:spPr>
          <a:xfrm>
            <a:off x="338667" y="185105"/>
            <a:ext cx="429797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4213">
              <a:lnSpc>
                <a:spcPct val="80000"/>
              </a:lnSpc>
            </a:pPr>
            <a:r>
              <a:rPr lang="en-US" sz="2800" dirty="0">
                <a:gradFill>
                  <a:gsLst>
                    <a:gs pos="49000">
                      <a:srgbClr val="94CE92"/>
                    </a:gs>
                    <a:gs pos="0">
                      <a:srgbClr val="EFED7F"/>
                    </a:gs>
                    <a:gs pos="100000">
                      <a:srgbClr val="87D3E2"/>
                    </a:gs>
                  </a:gsLst>
                  <a:lin ang="8100000" scaled="1"/>
                </a:gradFill>
                <a:latin typeface="+mj-lt"/>
                <a:cs typeface="CiscoSansTT Thin" charset="0"/>
              </a:rPr>
              <a:t>Employees are frustrated</a:t>
            </a:r>
          </a:p>
        </p:txBody>
      </p:sp>
    </p:spTree>
    <p:extLst>
      <p:ext uri="{BB962C8B-B14F-4D97-AF65-F5344CB8AC3E}">
        <p14:creationId xmlns:p14="http://schemas.microsoft.com/office/powerpoint/2010/main" val="288160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B80E8F3-C3AA-8AE7-0E9C-5B2AAC4336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42925"/>
            <a:ext cx="8228013" cy="5143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99" dirty="0">
                <a:cs typeface="CiscoSansTT Thin"/>
              </a:rPr>
              <a:t>Market is moving to Security Service Edge</a:t>
            </a:r>
            <a:endParaRPr lang="en-US" sz="149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4B85A-3C2F-D0CB-1908-113D821EDBE9}"/>
              </a:ext>
            </a:extLst>
          </p:cNvPr>
          <p:cNvSpPr txBox="1"/>
          <p:nvPr/>
        </p:nvSpPr>
        <p:spPr>
          <a:xfrm>
            <a:off x="512159" y="1454011"/>
            <a:ext cx="4372745" cy="923305"/>
          </a:xfrm>
          <a:prstGeom prst="rect">
            <a:avLst/>
          </a:prstGeom>
          <a:noFill/>
        </p:spPr>
        <p:txBody>
          <a:bodyPr wrap="square" lIns="91416" tIns="45708" rIns="91416" bIns="45708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SSE is a cloud-based security service that provides safe access to Internet and private applications.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124A81-9255-AB91-FD86-8D6B1FF857D3}"/>
              </a:ext>
            </a:extLst>
          </p:cNvPr>
          <p:cNvGrpSpPr/>
          <p:nvPr/>
        </p:nvGrpSpPr>
        <p:grpSpPr>
          <a:xfrm>
            <a:off x="5314747" y="1545685"/>
            <a:ext cx="2688173" cy="897923"/>
            <a:chOff x="6854495" y="1764552"/>
            <a:chExt cx="3585164" cy="11975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EF34A2-E5A2-EE34-2093-39507EF03D49}"/>
                </a:ext>
              </a:extLst>
            </p:cNvPr>
            <p:cNvGrpSpPr/>
            <p:nvPr/>
          </p:nvGrpSpPr>
          <p:grpSpPr>
            <a:xfrm>
              <a:off x="6923799" y="1764552"/>
              <a:ext cx="3515860" cy="1046543"/>
              <a:chOff x="7946797" y="2868514"/>
              <a:chExt cx="3515860" cy="104654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704A12-83DF-19D8-C44A-56D00EAE0FED}"/>
                  </a:ext>
                </a:extLst>
              </p:cNvPr>
              <p:cNvSpPr txBox="1"/>
              <p:nvPr/>
            </p:nvSpPr>
            <p:spPr>
              <a:xfrm>
                <a:off x="9535886" y="2944695"/>
                <a:ext cx="1926771" cy="861967"/>
              </a:xfrm>
              <a:prstGeom prst="rect">
                <a:avLst/>
              </a:prstGeom>
              <a:noFill/>
            </p:spPr>
            <p:txBody>
              <a:bodyPr wrap="square" lIns="91416" tIns="45708" rIns="91416" bIns="45708" rtlCol="0" anchor="t">
                <a:spAutoFit/>
              </a:bodyPr>
              <a:lstStyle/>
              <a:p>
                <a:pPr defTabSz="457020" eaLnBrk="0" hangingPunct="0">
                  <a:defRPr/>
                </a:pPr>
                <a:r>
                  <a:rPr lang="en-US" sz="1200" dirty="0">
                    <a:solidFill>
                      <a:schemeClr val="bg1"/>
                    </a:solidFill>
                    <a:latin typeface="CiscoSansTT ExtraLight"/>
                    <a:ea typeface="ＭＳ Ｐゴシック"/>
                    <a:cs typeface="+mn-cs"/>
                  </a:rPr>
                  <a:t>plan on adopting SSE in next 2 years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9D983-912E-783A-8959-A53D915E593D}"/>
                  </a:ext>
                </a:extLst>
              </p:cNvPr>
              <p:cNvSpPr txBox="1"/>
              <p:nvPr/>
            </p:nvSpPr>
            <p:spPr>
              <a:xfrm>
                <a:off x="7946797" y="2868514"/>
                <a:ext cx="2013936" cy="1046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020" eaLnBrk="0" hangingPunct="0">
                  <a:defRPr/>
                </a:pPr>
                <a:r>
                  <a:rPr lang="en-US" sz="4499" spc="-225" dirty="0">
                    <a:solidFill>
                      <a:schemeClr val="bg1"/>
                    </a:solidFill>
                    <a:latin typeface="CiscoSansTT ExtraLight" panose="020B0303020201020303" pitchFamily="34" charset="0"/>
                    <a:ea typeface="ＭＳ Ｐゴシック" panose="020B0600070205080204" pitchFamily="34" charset="-128"/>
                    <a:cs typeface="CiscoSansTT" panose="020B0503020201020303" pitchFamily="34" charset="0"/>
                  </a:rPr>
                  <a:t>65%</a:t>
                </a:r>
              </a:p>
            </p:txBody>
          </p:sp>
        </p:grp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110F760-F99F-C103-7535-408729EEE044}"/>
                </a:ext>
              </a:extLst>
            </p:cNvPr>
            <p:cNvSpPr/>
            <p:nvPr/>
          </p:nvSpPr>
          <p:spPr>
            <a:xfrm rot="5400000">
              <a:off x="8325892" y="1150388"/>
              <a:ext cx="340310" cy="3283104"/>
            </a:xfrm>
            <a:prstGeom prst="rightBrace">
              <a:avLst>
                <a:gd name="adj1" fmla="val 52244"/>
                <a:gd name="adj2" fmla="val 5000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57052" eaLnBrk="0" hangingPunct="0"/>
              <a:endParaRPr lang="en-US" sz="179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CiscoSansTT Light"/>
              </a:endParaRPr>
            </a:p>
          </p:txBody>
        </p:sp>
      </p:grpSp>
      <p:sp>
        <p:nvSpPr>
          <p:cNvPr id="98" name="Rectangle: Rounded Corners 62">
            <a:extLst>
              <a:ext uri="{FF2B5EF4-FFF2-40B4-BE49-F238E27FC236}">
                <a16:creationId xmlns:a16="http://schemas.microsoft.com/office/drawing/2014/main" id="{D0781B62-2995-4FDB-781B-150E010214FE}"/>
              </a:ext>
            </a:extLst>
          </p:cNvPr>
          <p:cNvSpPr/>
          <p:nvPr/>
        </p:nvSpPr>
        <p:spPr>
          <a:xfrm>
            <a:off x="172954" y="2675103"/>
            <a:ext cx="8798092" cy="1925817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821">
              <a:defRPr/>
            </a:pPr>
            <a:endParaRPr lang="en-US" sz="10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2BC8737-0FCD-D91F-B0ED-0122D480AE68}"/>
              </a:ext>
            </a:extLst>
          </p:cNvPr>
          <p:cNvSpPr txBox="1"/>
          <p:nvPr/>
        </p:nvSpPr>
        <p:spPr>
          <a:xfrm>
            <a:off x="4053137" y="2540381"/>
            <a:ext cx="102870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defTabSz="456821">
              <a:defRPr/>
            </a:pPr>
            <a:endParaRPr lang="en-US">
              <a:solidFill>
                <a:srgbClr val="FFFFFF">
                  <a:alpha val="60000"/>
                </a:srgbClr>
              </a:solidFill>
              <a:latin typeface="CiscoSansTT Light"/>
              <a:cs typeface="CiscoSansTT" panose="020B05030202010203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289AF6E-9B1B-1239-3EBE-EBB3608A73C3}"/>
              </a:ext>
            </a:extLst>
          </p:cNvPr>
          <p:cNvSpPr txBox="1"/>
          <p:nvPr/>
        </p:nvSpPr>
        <p:spPr>
          <a:xfrm>
            <a:off x="4053137" y="2539572"/>
            <a:ext cx="1028700" cy="27432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algn="ctr" defTabSz="456821">
              <a:defRPr/>
            </a:pPr>
            <a:r>
              <a:rPr lang="en-US" dirty="0">
                <a:solidFill>
                  <a:schemeClr val="bg1">
                    <a:alpha val="60000"/>
                  </a:schemeClr>
                </a:solidFill>
                <a:latin typeface="CiscoSansTT Light"/>
                <a:cs typeface="CiscoSansTT" panose="020B0503020201020303" pitchFamily="34" charset="0"/>
              </a:rPr>
              <a:t>SASE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7F19DAD-AF5C-6AF7-7007-F4415F5498F4}"/>
              </a:ext>
            </a:extLst>
          </p:cNvPr>
          <p:cNvGrpSpPr/>
          <p:nvPr/>
        </p:nvGrpSpPr>
        <p:grpSpPr>
          <a:xfrm>
            <a:off x="5081838" y="2994902"/>
            <a:ext cx="3545690" cy="1410633"/>
            <a:chOff x="6781800" y="3777936"/>
            <a:chExt cx="4727587" cy="1880844"/>
          </a:xfrm>
          <a:effectLst/>
        </p:grpSpPr>
        <p:sp>
          <p:nvSpPr>
            <p:cNvPr id="102" name="Rectangle: Rounded Corners 62">
              <a:extLst>
                <a:ext uri="{FF2B5EF4-FFF2-40B4-BE49-F238E27FC236}">
                  <a16:creationId xmlns:a16="http://schemas.microsoft.com/office/drawing/2014/main" id="{3CC207D1-F493-6DB6-E734-CA067B3D865C}"/>
                </a:ext>
              </a:extLst>
            </p:cNvPr>
            <p:cNvSpPr/>
            <p:nvPr/>
          </p:nvSpPr>
          <p:spPr>
            <a:xfrm>
              <a:off x="6781800" y="3777936"/>
              <a:ext cx="4727587" cy="16915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508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821">
                <a:defRPr/>
              </a:pPr>
              <a:endParaRPr lang="en-US" sz="1050">
                <a:solidFill>
                  <a:srgbClr val="FFFFFF"/>
                </a:solidFill>
                <a:latin typeface="CiscoSansTT Light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AF14871-305D-78E3-CB41-06A930EA39DA}"/>
                </a:ext>
              </a:extLst>
            </p:cNvPr>
            <p:cNvSpPr txBox="1"/>
            <p:nvPr/>
          </p:nvSpPr>
          <p:spPr>
            <a:xfrm>
              <a:off x="8368353" y="5295767"/>
              <a:ext cx="1554480" cy="3630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6821">
                <a:defRPr/>
              </a:pPr>
              <a:r>
                <a:rPr lang="en-US" sz="1500">
                  <a:solidFill>
                    <a:srgbClr val="FFFFFF"/>
                  </a:solidFill>
                  <a:latin typeface="CiscoSansTT Light"/>
                  <a:cs typeface="CiscoSansTT" panose="020B0503020201020303" pitchFamily="34" charset="0"/>
                </a:rPr>
                <a:t>SSE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E06A1B9-A59E-6740-3E6E-04AC7A8DFB7A}"/>
                </a:ext>
              </a:extLst>
            </p:cNvPr>
            <p:cNvGrpSpPr/>
            <p:nvPr/>
          </p:nvGrpSpPr>
          <p:grpSpPr>
            <a:xfrm>
              <a:off x="7101689" y="4037287"/>
              <a:ext cx="4087808" cy="1101976"/>
              <a:chOff x="6957908" y="4195634"/>
              <a:chExt cx="4087808" cy="110197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E960C30-0969-7548-E67F-6A0B1159FAAB}"/>
                  </a:ext>
                </a:extLst>
              </p:cNvPr>
              <p:cNvGrpSpPr/>
              <p:nvPr/>
            </p:nvGrpSpPr>
            <p:grpSpPr>
              <a:xfrm>
                <a:off x="8145363" y="4195634"/>
                <a:ext cx="741012" cy="1101975"/>
                <a:chOff x="8045295" y="4195634"/>
                <a:chExt cx="741012" cy="1101975"/>
              </a:xfrm>
            </p:grpSpPr>
            <p:pic>
              <p:nvPicPr>
                <p:cNvPr id="115" name="Graphic 30">
                  <a:extLst>
                    <a:ext uri="{FF2B5EF4-FFF2-40B4-BE49-F238E27FC236}">
                      <a16:creationId xmlns:a16="http://schemas.microsoft.com/office/drawing/2014/main" id="{0DACCF9F-0ED6-906E-0480-B9106D527A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95761" y="4195634"/>
                  <a:ext cx="640080" cy="640082"/>
                </a:xfrm>
                <a:prstGeom prst="rect">
                  <a:avLst/>
                </a:prstGeom>
              </p:spPr>
            </p:pic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5E43E53-F161-D1C7-0647-3CBC1797A299}"/>
                    </a:ext>
                  </a:extLst>
                </p:cNvPr>
                <p:cNvSpPr txBox="1"/>
                <p:nvPr/>
              </p:nvSpPr>
              <p:spPr>
                <a:xfrm>
                  <a:off x="8045295" y="4779775"/>
                  <a:ext cx="741012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Firewall as a Service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(</a:t>
                  </a:r>
                  <a:r>
                    <a:rPr lang="en-US" sz="675" err="1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FWaaS</a:t>
                  </a: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)</a:t>
                  </a: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1BC662E-7B38-D2BD-1363-3DFA27D48898}"/>
                  </a:ext>
                </a:extLst>
              </p:cNvPr>
              <p:cNvGrpSpPr/>
              <p:nvPr/>
            </p:nvGrpSpPr>
            <p:grpSpPr>
              <a:xfrm>
                <a:off x="10201188" y="4195634"/>
                <a:ext cx="844528" cy="1101975"/>
                <a:chOff x="10101867" y="4195634"/>
                <a:chExt cx="844528" cy="1101975"/>
              </a:xfrm>
            </p:grpSpPr>
            <p:pic>
              <p:nvPicPr>
                <p:cNvPr id="113" name="Graphic 108">
                  <a:extLst>
                    <a:ext uri="{FF2B5EF4-FFF2-40B4-BE49-F238E27FC236}">
                      <a16:creationId xmlns:a16="http://schemas.microsoft.com/office/drawing/2014/main" id="{A999C685-6943-D39A-E788-3DF9F9F62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4091" y="4195634"/>
                  <a:ext cx="640080" cy="640082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4A0D58D-C9EE-B7AC-33FA-36A54371E119}"/>
                    </a:ext>
                  </a:extLst>
                </p:cNvPr>
                <p:cNvSpPr txBox="1"/>
                <p:nvPr/>
              </p:nvSpPr>
              <p:spPr>
                <a:xfrm>
                  <a:off x="10101867" y="4779775"/>
                  <a:ext cx="844528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Secure Web Gateway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(SWG)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C178F25-57C6-DA18-EB26-591715D005C7}"/>
                  </a:ext>
                </a:extLst>
              </p:cNvPr>
              <p:cNvGrpSpPr/>
              <p:nvPr/>
            </p:nvGrpSpPr>
            <p:grpSpPr>
              <a:xfrm>
                <a:off x="6957908" y="4195634"/>
                <a:ext cx="1021637" cy="1101975"/>
                <a:chOff x="6867636" y="4195634"/>
                <a:chExt cx="1021637" cy="1101975"/>
              </a:xfrm>
            </p:grpSpPr>
            <p:pic>
              <p:nvPicPr>
                <p:cNvPr id="111" name="Graphic 80">
                  <a:extLst>
                    <a:ext uri="{FF2B5EF4-FFF2-40B4-BE49-F238E27FC236}">
                      <a16:creationId xmlns:a16="http://schemas.microsoft.com/office/drawing/2014/main" id="{E851CDE7-597B-4D22-18C5-02CFFC2E09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8414" y="4195634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3625584-2F3B-A1EC-6158-49053184B261}"/>
                    </a:ext>
                  </a:extLst>
                </p:cNvPr>
                <p:cNvSpPr txBox="1"/>
                <p:nvPr/>
              </p:nvSpPr>
              <p:spPr>
                <a:xfrm>
                  <a:off x="6867636" y="4779775"/>
                  <a:ext cx="1021637" cy="517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Cloud 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Access Security 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Broker (CASB)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729B2CF-12EC-AD7B-1C46-EA5689A3D2EF}"/>
                  </a:ext>
                </a:extLst>
              </p:cNvPr>
              <p:cNvGrpSpPr/>
              <p:nvPr/>
            </p:nvGrpSpPr>
            <p:grpSpPr>
              <a:xfrm>
                <a:off x="9052193" y="4195634"/>
                <a:ext cx="983178" cy="1101976"/>
                <a:chOff x="8890324" y="4195634"/>
                <a:chExt cx="983178" cy="1101976"/>
              </a:xfrm>
            </p:grpSpPr>
            <p:pic>
              <p:nvPicPr>
                <p:cNvPr id="109" name="Graphic 204">
                  <a:extLst>
                    <a:ext uri="{FF2B5EF4-FFF2-40B4-BE49-F238E27FC236}">
                      <a16:creationId xmlns:a16="http://schemas.microsoft.com/office/drawing/2014/main" id="{13CE9AD1-9B3D-3207-91CC-0C81E1B25E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248" y="4195634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25763C2C-2FED-EC1F-46CA-88922E0F01CD}"/>
                    </a:ext>
                  </a:extLst>
                </p:cNvPr>
                <p:cNvSpPr txBox="1"/>
                <p:nvPr/>
              </p:nvSpPr>
              <p:spPr>
                <a:xfrm>
                  <a:off x="8890324" y="4779775"/>
                  <a:ext cx="983178" cy="5178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6821">
                    <a:lnSpc>
                      <a:spcPct val="95000"/>
                    </a:lnSpc>
                    <a:defRPr/>
                  </a:pP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Zero Trust Network </a:t>
                  </a:r>
                  <a:b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</a:br>
                  <a:r>
                    <a:rPr lang="en-US" sz="675">
                      <a:solidFill>
                        <a:schemeClr val="bg1"/>
                      </a:solidFill>
                      <a:latin typeface="CiscoSansTT Light"/>
                      <a:cs typeface="CiscoSansTT" panose="020B0503020201020303" pitchFamily="34" charset="0"/>
                    </a:rPr>
                    <a:t>Access (ZTNA)</a:t>
                  </a:r>
                </a:p>
              </p:txBody>
            </p:sp>
          </p:grpSp>
        </p:grpSp>
      </p:grpSp>
      <p:sp>
        <p:nvSpPr>
          <p:cNvPr id="117" name="Rectangle: Rounded Corners 62">
            <a:extLst>
              <a:ext uri="{FF2B5EF4-FFF2-40B4-BE49-F238E27FC236}">
                <a16:creationId xmlns:a16="http://schemas.microsoft.com/office/drawing/2014/main" id="{20384D38-A5D6-8C8D-417F-C64EBA486175}"/>
              </a:ext>
            </a:extLst>
          </p:cNvPr>
          <p:cNvSpPr/>
          <p:nvPr/>
        </p:nvSpPr>
        <p:spPr>
          <a:xfrm>
            <a:off x="507447" y="2997486"/>
            <a:ext cx="4461486" cy="1268675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>
                <a:alpha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821">
              <a:defRPr/>
            </a:pPr>
            <a:endParaRPr lang="en-US" sz="1050">
              <a:solidFill>
                <a:srgbClr val="FFFFFF"/>
              </a:solidFill>
              <a:latin typeface="CiscoSansTT Light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883809-5274-A407-A5D3-0DD2BFFB94E6}"/>
              </a:ext>
            </a:extLst>
          </p:cNvPr>
          <p:cNvSpPr txBox="1"/>
          <p:nvPr/>
        </p:nvSpPr>
        <p:spPr>
          <a:xfrm>
            <a:off x="2181445" y="4132244"/>
            <a:ext cx="1165860" cy="2743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6821">
              <a:defRPr/>
            </a:pPr>
            <a:endParaRPr lang="en-US" sz="1500">
              <a:solidFill>
                <a:srgbClr val="FFFFFF">
                  <a:alpha val="60000"/>
                </a:srgbClr>
              </a:solidFill>
              <a:latin typeface="CiscoSansTT Light"/>
              <a:cs typeface="CiscoSansTT" panose="020B05030202010203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63829A-B456-079F-780E-80EE2A293B51}"/>
              </a:ext>
            </a:extLst>
          </p:cNvPr>
          <p:cNvSpPr txBox="1"/>
          <p:nvPr/>
        </p:nvSpPr>
        <p:spPr>
          <a:xfrm>
            <a:off x="2181445" y="4132244"/>
            <a:ext cx="1165860" cy="274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6821">
              <a:defRPr/>
            </a:pPr>
            <a:r>
              <a:rPr lang="en-US" sz="1500" dirty="0">
                <a:solidFill>
                  <a:schemeClr val="bg2">
                    <a:alpha val="60000"/>
                  </a:schemeClr>
                </a:solidFill>
                <a:latin typeface="CiscoSansTT Light"/>
                <a:cs typeface="CiscoSansTT" panose="020B0503020201020303" pitchFamily="34" charset="0"/>
              </a:rPr>
              <a:t>SD-WAN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1B0FFC7-EADF-9FF8-31C7-2AAE97D2AFE7}"/>
              </a:ext>
            </a:extLst>
          </p:cNvPr>
          <p:cNvGrpSpPr/>
          <p:nvPr/>
        </p:nvGrpSpPr>
        <p:grpSpPr>
          <a:xfrm>
            <a:off x="697355" y="3189415"/>
            <a:ext cx="4134041" cy="834608"/>
            <a:chOff x="1024201" y="4315843"/>
            <a:chExt cx="5512055" cy="1112811"/>
          </a:xfrm>
        </p:grpSpPr>
        <p:pic>
          <p:nvPicPr>
            <p:cNvPr id="121" name="Graphic 114">
              <a:extLst>
                <a:ext uri="{FF2B5EF4-FFF2-40B4-BE49-F238E27FC236}">
                  <a16:creationId xmlns:a16="http://schemas.microsoft.com/office/drawing/2014/main" id="{7BFCC066-287B-9E0E-13C4-6CFCE2A74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95149" y="4315843"/>
              <a:ext cx="640080" cy="640081"/>
            </a:xfrm>
            <a:prstGeom prst="rect">
              <a:avLst/>
            </a:prstGeom>
          </p:spPr>
        </p:pic>
        <p:pic>
          <p:nvPicPr>
            <p:cNvPr id="122" name="Graphic 140">
              <a:extLst>
                <a:ext uri="{FF2B5EF4-FFF2-40B4-BE49-F238E27FC236}">
                  <a16:creationId xmlns:a16="http://schemas.microsoft.com/office/drawing/2014/main" id="{79350C72-D88C-ECF4-3A9E-A0C3E76A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30416" y="4315843"/>
              <a:ext cx="640080" cy="640081"/>
            </a:xfrm>
            <a:prstGeom prst="rect">
              <a:avLst/>
            </a:prstGeom>
          </p:spPr>
        </p:pic>
        <p:pic>
          <p:nvPicPr>
            <p:cNvPr id="123" name="Graphic 22">
              <a:extLst>
                <a:ext uri="{FF2B5EF4-FFF2-40B4-BE49-F238E27FC236}">
                  <a16:creationId xmlns:a16="http://schemas.microsoft.com/office/drawing/2014/main" id="{A20B791D-DCDC-96B0-9E96-1B6FFB11A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89122" y="4315843"/>
              <a:ext cx="640080" cy="640079"/>
            </a:xfrm>
            <a:prstGeom prst="rect">
              <a:avLst/>
            </a:prstGeom>
          </p:spPr>
        </p:pic>
        <p:pic>
          <p:nvPicPr>
            <p:cNvPr id="124" name="Graphic 146">
              <a:extLst>
                <a:ext uri="{FF2B5EF4-FFF2-40B4-BE49-F238E27FC236}">
                  <a16:creationId xmlns:a16="http://schemas.microsoft.com/office/drawing/2014/main" id="{5C993221-5841-8BEF-C37C-72E7DD1B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49622" y="4315843"/>
              <a:ext cx="640080" cy="640081"/>
            </a:xfrm>
            <a:prstGeom prst="rect">
              <a:avLst/>
            </a:prstGeom>
          </p:spPr>
        </p:pic>
        <p:pic>
          <p:nvPicPr>
            <p:cNvPr id="125" name="Graphic 172">
              <a:extLst>
                <a:ext uri="{FF2B5EF4-FFF2-40B4-BE49-F238E27FC236}">
                  <a16:creationId xmlns:a16="http://schemas.microsoft.com/office/drawing/2014/main" id="{81208FAB-9769-12F4-B477-D89BB19FC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159119" y="4315843"/>
              <a:ext cx="641176" cy="641176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334092-82C5-0F15-D876-24A92BCD3189}"/>
                </a:ext>
              </a:extLst>
            </p:cNvPr>
            <p:cNvSpPr txBox="1"/>
            <p:nvPr/>
          </p:nvSpPr>
          <p:spPr>
            <a:xfrm>
              <a:off x="4043060" y="4910819"/>
              <a:ext cx="1144257" cy="5178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On-ramp into Public IaaS and Private Cloud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EAED32C-F2AC-7FEF-A900-E4364827418F}"/>
                </a:ext>
              </a:extLst>
            </p:cNvPr>
            <p:cNvSpPr txBox="1"/>
            <p:nvPr/>
          </p:nvSpPr>
          <p:spPr>
            <a:xfrm>
              <a:off x="5164656" y="4910819"/>
              <a:ext cx="1371600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SD-WAN Analytics (including Internet Intelligence)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6E75738-8AF5-15AC-A0E2-6297E5DFBE53}"/>
                </a:ext>
              </a:extLst>
            </p:cNvPr>
            <p:cNvSpPr txBox="1"/>
            <p:nvPr/>
          </p:nvSpPr>
          <p:spPr>
            <a:xfrm>
              <a:off x="1024201" y="4910819"/>
              <a:ext cx="777197" cy="5178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Secure SD-WAN</a:t>
              </a:r>
              <a:b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</a:br>
              <a:r>
                <a:rPr lang="en-US" sz="675" dirty="0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Fabric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680C517-A525-5936-1AAC-7D000770A52E}"/>
                </a:ext>
              </a:extLst>
            </p:cNvPr>
            <p:cNvSpPr txBox="1"/>
            <p:nvPr/>
          </p:nvSpPr>
          <p:spPr>
            <a:xfrm>
              <a:off x="1822969" y="4910819"/>
              <a:ext cx="1093385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Performance-based Internet Routing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E34990C-91B2-8BC0-7862-612CE07D8B82}"/>
                </a:ext>
              </a:extLst>
            </p:cNvPr>
            <p:cNvSpPr txBox="1"/>
            <p:nvPr/>
          </p:nvSpPr>
          <p:spPr>
            <a:xfrm>
              <a:off x="2937925" y="4910819"/>
              <a:ext cx="1083565" cy="5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6821">
                <a:lnSpc>
                  <a:spcPct val="95000"/>
                </a:lnSpc>
                <a:defRPr/>
              </a:pP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On-prem </a:t>
              </a:r>
              <a:b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</a:br>
              <a:r>
                <a:rPr lang="en-US" sz="675">
                  <a:solidFill>
                    <a:schemeClr val="bg1">
                      <a:alpha val="60000"/>
                    </a:schemeClr>
                  </a:solidFill>
                  <a:latin typeface="CiscoSansTT Light"/>
                  <a:cs typeface="CiscoSansTT" panose="020B0503020201020303" pitchFamily="34" charset="0"/>
                </a:rPr>
                <a:t>Unified Threat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7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C66C-5CA9-FE84-3DF6-96B1980A7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09" y="1600789"/>
            <a:ext cx="4780143" cy="1941922"/>
          </a:xfrm>
        </p:spPr>
        <p:txBody>
          <a:bodyPr/>
          <a:lstStyle/>
          <a:p>
            <a:r>
              <a:rPr lang="en-BR" b="1" dirty="0"/>
              <a:t>Cisco Secure Access</a:t>
            </a:r>
            <a:br>
              <a:rPr lang="en-BR" dirty="0"/>
            </a:br>
            <a:r>
              <a:rPr lang="en-BR" sz="27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6701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ounded Rectangle 258">
            <a:extLst>
              <a:ext uri="{FF2B5EF4-FFF2-40B4-BE49-F238E27FC236}">
                <a16:creationId xmlns:a16="http://schemas.microsoft.com/office/drawing/2014/main" id="{F44CB318-AFF6-8AEA-3968-C75EA58AD411}"/>
              </a:ext>
            </a:extLst>
          </p:cNvPr>
          <p:cNvSpPr/>
          <p:nvPr/>
        </p:nvSpPr>
        <p:spPr>
          <a:xfrm>
            <a:off x="2997285" y="1767401"/>
            <a:ext cx="3096244" cy="1883230"/>
          </a:xfrm>
          <a:prstGeom prst="roundRect">
            <a:avLst>
              <a:gd name="adj" fmla="val 3887"/>
            </a:avLst>
          </a:prstGeom>
          <a:solidFill>
            <a:schemeClr val="bg1">
              <a:alpha val="25000"/>
            </a:schemeClr>
          </a:solidFill>
          <a:ln w="127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40"/>
            <a:endParaRPr lang="en-US" sz="1799" dirty="0">
              <a:solidFill>
                <a:srgbClr val="FFFFFF"/>
              </a:solidFill>
              <a:latin typeface="CiscoSansTT ExtraLight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54B94-AB0F-0845-19AC-A96AA0610D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7413" y="192088"/>
            <a:ext cx="8256587" cy="731837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4DD5F-A124-2EB8-6743-A96FF28AED1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8" y="858838"/>
            <a:ext cx="8266112" cy="381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Cisco Secure Access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F438E33-E96A-EE98-8C5E-C3D741385805}"/>
              </a:ext>
            </a:extLst>
          </p:cNvPr>
          <p:cNvSpPr txBox="1"/>
          <p:nvPr/>
        </p:nvSpPr>
        <p:spPr>
          <a:xfrm>
            <a:off x="2941066" y="1389236"/>
            <a:ext cx="3408554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Breakout (unmonitored internet and trusted SaaS)</a:t>
            </a:r>
            <a:endParaRPr lang="en-US" sz="16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21ED5E6-86A4-B1C4-65C7-0F5232E815BD}"/>
              </a:ext>
            </a:extLst>
          </p:cNvPr>
          <p:cNvSpPr txBox="1"/>
          <p:nvPr/>
        </p:nvSpPr>
        <p:spPr>
          <a:xfrm>
            <a:off x="1734104" y="1783056"/>
            <a:ext cx="1442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rgbClr val="FFFFFF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Public Applications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164A6D6-04FA-4EB1-8EDF-40D2158B8507}"/>
              </a:ext>
            </a:extLst>
          </p:cNvPr>
          <p:cNvSpPr txBox="1"/>
          <p:nvPr/>
        </p:nvSpPr>
        <p:spPr>
          <a:xfrm>
            <a:off x="1859037" y="2068393"/>
            <a:ext cx="12005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Private Applications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6663D08-D129-F92F-2B50-D04BC48169F4}"/>
              </a:ext>
            </a:extLst>
          </p:cNvPr>
          <p:cNvSpPr txBox="1"/>
          <p:nvPr/>
        </p:nvSpPr>
        <p:spPr>
          <a:xfrm>
            <a:off x="2007719" y="2454514"/>
            <a:ext cx="895581" cy="2000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Clientless Access</a:t>
            </a:r>
            <a:endParaRPr lang="en-US" sz="16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7EF44F57-8B93-DA15-E5D3-1D4721179BB5}"/>
              </a:ext>
            </a:extLst>
          </p:cNvPr>
          <p:cNvSpPr txBox="1"/>
          <p:nvPr/>
        </p:nvSpPr>
        <p:spPr>
          <a:xfrm>
            <a:off x="6257036" y="2845519"/>
            <a:ext cx="8556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040">
              <a:defRPr/>
            </a:pPr>
            <a:r>
              <a:rPr lang="en-US" sz="6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ZTNA Private Applications via App Connector or Backhaul VPN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6F734D8-A59D-EF57-A02C-73CDA8EFD6F4}"/>
              </a:ext>
            </a:extLst>
          </p:cNvPr>
          <p:cNvGrpSpPr/>
          <p:nvPr/>
        </p:nvGrpSpPr>
        <p:grpSpPr>
          <a:xfrm>
            <a:off x="1925890" y="2641522"/>
            <a:ext cx="1052911" cy="108304"/>
            <a:chOff x="2450491" y="3323549"/>
            <a:chExt cx="1331899" cy="137160"/>
          </a:xfrm>
        </p:grpSpPr>
        <p:cxnSp>
          <p:nvCxnSpPr>
            <p:cNvPr id="249" name="Google Shape;876;p85">
              <a:extLst>
                <a:ext uri="{FF2B5EF4-FFF2-40B4-BE49-F238E27FC236}">
                  <a16:creationId xmlns:a16="http://schemas.microsoft.com/office/drawing/2014/main" id="{704FE150-2ED6-3C0E-D5A8-2933F3E4D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0" name="Can 254">
              <a:extLst>
                <a:ext uri="{FF2B5EF4-FFF2-40B4-BE49-F238E27FC236}">
                  <a16:creationId xmlns:a16="http://schemas.microsoft.com/office/drawing/2014/main" id="{794798EB-E225-0293-A090-4E3AA6264FFD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chemeClr val="bg1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51" name="Google Shape;876;p85">
              <a:extLst>
                <a:ext uri="{FF2B5EF4-FFF2-40B4-BE49-F238E27FC236}">
                  <a16:creationId xmlns:a16="http://schemas.microsoft.com/office/drawing/2014/main" id="{F1DFD142-8414-8D3B-CBF5-14E8220082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504DA9BA-DCCB-C525-B9B7-410A983CCF3A}"/>
              </a:ext>
            </a:extLst>
          </p:cNvPr>
          <p:cNvSpPr txBox="1"/>
          <p:nvPr/>
        </p:nvSpPr>
        <p:spPr>
          <a:xfrm>
            <a:off x="1734104" y="3053865"/>
            <a:ext cx="1442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Public Applications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CD67E49-D2DC-5F18-F984-144F01D8E7A9}"/>
              </a:ext>
            </a:extLst>
          </p:cNvPr>
          <p:cNvGrpSpPr/>
          <p:nvPr/>
        </p:nvGrpSpPr>
        <p:grpSpPr>
          <a:xfrm>
            <a:off x="1924878" y="3247265"/>
            <a:ext cx="1053922" cy="108304"/>
            <a:chOff x="2450491" y="3323549"/>
            <a:chExt cx="1331899" cy="137160"/>
          </a:xfrm>
        </p:grpSpPr>
        <p:cxnSp>
          <p:nvCxnSpPr>
            <p:cNvPr id="254" name="Google Shape;876;p85">
              <a:extLst>
                <a:ext uri="{FF2B5EF4-FFF2-40B4-BE49-F238E27FC236}">
                  <a16:creationId xmlns:a16="http://schemas.microsoft.com/office/drawing/2014/main" id="{9255EEBF-9105-2257-7ACF-751E76C503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Google Shape;876;p85">
              <a:extLst>
                <a:ext uri="{FF2B5EF4-FFF2-40B4-BE49-F238E27FC236}">
                  <a16:creationId xmlns:a16="http://schemas.microsoft.com/office/drawing/2014/main" id="{A7A23270-BE03-47F4-45AF-1E45D5480E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491" y="3375346"/>
              <a:ext cx="269573" cy="3461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56" name="Can 254">
              <a:extLst>
                <a:ext uri="{FF2B5EF4-FFF2-40B4-BE49-F238E27FC236}">
                  <a16:creationId xmlns:a16="http://schemas.microsoft.com/office/drawing/2014/main" id="{9E86E3FE-D6DF-739E-C1BA-CF04D57A4C08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chemeClr val="bg1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57" name="Google Shape;876;p85">
              <a:extLst>
                <a:ext uri="{FF2B5EF4-FFF2-40B4-BE49-F238E27FC236}">
                  <a16:creationId xmlns:a16="http://schemas.microsoft.com/office/drawing/2014/main" id="{6BD884D3-A56B-EC9C-7CAB-A5EF6F6DB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8" name="Google Shape;876;p85">
              <a:extLst>
                <a:ext uri="{FF2B5EF4-FFF2-40B4-BE49-F238E27FC236}">
                  <a16:creationId xmlns:a16="http://schemas.microsoft.com/office/drawing/2014/main" id="{6C8C35A1-5081-A0C7-1760-E80C8DB867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417749"/>
              <a:ext cx="28263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9" name="Rectangle 216">
            <a:extLst>
              <a:ext uri="{FF2B5EF4-FFF2-40B4-BE49-F238E27FC236}">
                <a16:creationId xmlns:a16="http://schemas.microsoft.com/office/drawing/2014/main" id="{A59245EA-F19F-C0DE-937F-2184F0168257}"/>
              </a:ext>
            </a:extLst>
          </p:cNvPr>
          <p:cNvSpPr/>
          <p:nvPr/>
        </p:nvSpPr>
        <p:spPr>
          <a:xfrm>
            <a:off x="6158870" y="2133507"/>
            <a:ext cx="974055" cy="511962"/>
          </a:xfrm>
          <a:custGeom>
            <a:avLst/>
            <a:gdLst>
              <a:gd name="connsiteX0" fmla="*/ 0 w 1167036"/>
              <a:gd name="connsiteY0" fmla="*/ 0 h 759259"/>
              <a:gd name="connsiteX1" fmla="*/ 1167036 w 1167036"/>
              <a:gd name="connsiteY1" fmla="*/ 0 h 759259"/>
              <a:gd name="connsiteX2" fmla="*/ 1167036 w 1167036"/>
              <a:gd name="connsiteY2" fmla="*/ 759259 h 759259"/>
              <a:gd name="connsiteX3" fmla="*/ 0 w 1167036"/>
              <a:gd name="connsiteY3" fmla="*/ 759259 h 759259"/>
              <a:gd name="connsiteX4" fmla="*/ 0 w 1167036"/>
              <a:gd name="connsiteY4" fmla="*/ 0 h 759259"/>
              <a:gd name="connsiteX0" fmla="*/ 1167036 w 1258476"/>
              <a:gd name="connsiteY0" fmla="*/ 759259 h 850699"/>
              <a:gd name="connsiteX1" fmla="*/ 0 w 1258476"/>
              <a:gd name="connsiteY1" fmla="*/ 759259 h 850699"/>
              <a:gd name="connsiteX2" fmla="*/ 0 w 1258476"/>
              <a:gd name="connsiteY2" fmla="*/ 0 h 850699"/>
              <a:gd name="connsiteX3" fmla="*/ 1167036 w 1258476"/>
              <a:gd name="connsiteY3" fmla="*/ 0 h 850699"/>
              <a:gd name="connsiteX4" fmla="*/ 1258476 w 1258476"/>
              <a:gd name="connsiteY4" fmla="*/ 850699 h 850699"/>
              <a:gd name="connsiteX0" fmla="*/ 0 w 1258476"/>
              <a:gd name="connsiteY0" fmla="*/ 759259 h 850699"/>
              <a:gd name="connsiteX1" fmla="*/ 0 w 1258476"/>
              <a:gd name="connsiteY1" fmla="*/ 0 h 850699"/>
              <a:gd name="connsiteX2" fmla="*/ 1167036 w 1258476"/>
              <a:gd name="connsiteY2" fmla="*/ 0 h 850699"/>
              <a:gd name="connsiteX3" fmla="*/ 1258476 w 1258476"/>
              <a:gd name="connsiteY3" fmla="*/ 850699 h 850699"/>
              <a:gd name="connsiteX0" fmla="*/ 0 w 1167036"/>
              <a:gd name="connsiteY0" fmla="*/ 759259 h 759259"/>
              <a:gd name="connsiteX1" fmla="*/ 0 w 1167036"/>
              <a:gd name="connsiteY1" fmla="*/ 0 h 759259"/>
              <a:gd name="connsiteX2" fmla="*/ 1167036 w 1167036"/>
              <a:gd name="connsiteY2" fmla="*/ 0 h 759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7036" h="759259">
                <a:moveTo>
                  <a:pt x="0" y="759259"/>
                </a:moveTo>
                <a:lnTo>
                  <a:pt x="0" y="0"/>
                </a:lnTo>
                <a:lnTo>
                  <a:pt x="1167036" y="0"/>
                </a:lnTo>
              </a:path>
            </a:pathLst>
          </a:custGeom>
          <a:ln>
            <a:headEnd type="none"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CiscoSansTT ExtraLight"/>
            </a:endParaRPr>
          </a:p>
        </p:txBody>
      </p:sp>
      <p:sp>
        <p:nvSpPr>
          <p:cNvPr id="260" name="Rectangle 369">
            <a:extLst>
              <a:ext uri="{FF2B5EF4-FFF2-40B4-BE49-F238E27FC236}">
                <a16:creationId xmlns:a16="http://schemas.microsoft.com/office/drawing/2014/main" id="{2F8263A4-594F-48A3-70B8-4A985982C95B}"/>
              </a:ext>
            </a:extLst>
          </p:cNvPr>
          <p:cNvSpPr/>
          <p:nvPr/>
        </p:nvSpPr>
        <p:spPr>
          <a:xfrm>
            <a:off x="1572379" y="1567347"/>
            <a:ext cx="5999241" cy="242281"/>
          </a:xfrm>
          <a:custGeom>
            <a:avLst/>
            <a:gdLst>
              <a:gd name="connsiteX0" fmla="*/ 0 w 6069773"/>
              <a:gd name="connsiteY0" fmla="*/ 0 h 322295"/>
              <a:gd name="connsiteX1" fmla="*/ 6069773 w 6069773"/>
              <a:gd name="connsiteY1" fmla="*/ 0 h 322295"/>
              <a:gd name="connsiteX2" fmla="*/ 6069773 w 6069773"/>
              <a:gd name="connsiteY2" fmla="*/ 322295 h 322295"/>
              <a:gd name="connsiteX3" fmla="*/ 0 w 6069773"/>
              <a:gd name="connsiteY3" fmla="*/ 322295 h 322295"/>
              <a:gd name="connsiteX4" fmla="*/ 0 w 6069773"/>
              <a:gd name="connsiteY4" fmla="*/ 0 h 322295"/>
              <a:gd name="connsiteX0" fmla="*/ 0 w 6069773"/>
              <a:gd name="connsiteY0" fmla="*/ 0 h 326911"/>
              <a:gd name="connsiteX1" fmla="*/ 6069773 w 6069773"/>
              <a:gd name="connsiteY1" fmla="*/ 0 h 326911"/>
              <a:gd name="connsiteX2" fmla="*/ 6069773 w 6069773"/>
              <a:gd name="connsiteY2" fmla="*/ 322295 h 326911"/>
              <a:gd name="connsiteX3" fmla="*/ 3053283 w 6069773"/>
              <a:gd name="connsiteY3" fmla="*/ 326911 h 326911"/>
              <a:gd name="connsiteX4" fmla="*/ 0 w 6069773"/>
              <a:gd name="connsiteY4" fmla="*/ 322295 h 326911"/>
              <a:gd name="connsiteX5" fmla="*/ 0 w 6069773"/>
              <a:gd name="connsiteY5" fmla="*/ 0 h 326911"/>
              <a:gd name="connsiteX0" fmla="*/ 3053283 w 6069773"/>
              <a:gd name="connsiteY0" fmla="*/ 326911 h 418351"/>
              <a:gd name="connsiteX1" fmla="*/ 0 w 6069773"/>
              <a:gd name="connsiteY1" fmla="*/ 322295 h 418351"/>
              <a:gd name="connsiteX2" fmla="*/ 0 w 6069773"/>
              <a:gd name="connsiteY2" fmla="*/ 0 h 418351"/>
              <a:gd name="connsiteX3" fmla="*/ 6069773 w 6069773"/>
              <a:gd name="connsiteY3" fmla="*/ 0 h 418351"/>
              <a:gd name="connsiteX4" fmla="*/ 6069773 w 6069773"/>
              <a:gd name="connsiteY4" fmla="*/ 322295 h 418351"/>
              <a:gd name="connsiteX5" fmla="*/ 3144723 w 6069773"/>
              <a:gd name="connsiteY5" fmla="*/ 418351 h 418351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429277"/>
              <a:gd name="connsiteX1" fmla="*/ 0 w 6069773"/>
              <a:gd name="connsiteY1" fmla="*/ 0 h 429277"/>
              <a:gd name="connsiteX2" fmla="*/ 6069773 w 6069773"/>
              <a:gd name="connsiteY2" fmla="*/ 0 h 429277"/>
              <a:gd name="connsiteX3" fmla="*/ 6069773 w 6069773"/>
              <a:gd name="connsiteY3" fmla="*/ 322295 h 429277"/>
              <a:gd name="connsiteX4" fmla="*/ 3144723 w 6069773"/>
              <a:gd name="connsiteY4" fmla="*/ 418351 h 429277"/>
              <a:gd name="connsiteX5" fmla="*/ 3154883 w 6069773"/>
              <a:gd name="connsiteY5" fmla="*/ 428511 h 429277"/>
              <a:gd name="connsiteX0" fmla="*/ 0 w 6069773"/>
              <a:gd name="connsiteY0" fmla="*/ 322295 h 418351"/>
              <a:gd name="connsiteX1" fmla="*/ 0 w 6069773"/>
              <a:gd name="connsiteY1" fmla="*/ 0 h 418351"/>
              <a:gd name="connsiteX2" fmla="*/ 6069773 w 6069773"/>
              <a:gd name="connsiteY2" fmla="*/ 0 h 418351"/>
              <a:gd name="connsiteX3" fmla="*/ 6069773 w 6069773"/>
              <a:gd name="connsiteY3" fmla="*/ 322295 h 418351"/>
              <a:gd name="connsiteX4" fmla="*/ 3144723 w 6069773"/>
              <a:gd name="connsiteY4" fmla="*/ 418351 h 418351"/>
              <a:gd name="connsiteX0" fmla="*/ 0 w 6069773"/>
              <a:gd name="connsiteY0" fmla="*/ 322295 h 322295"/>
              <a:gd name="connsiteX1" fmla="*/ 0 w 6069773"/>
              <a:gd name="connsiteY1" fmla="*/ 0 h 322295"/>
              <a:gd name="connsiteX2" fmla="*/ 6069773 w 6069773"/>
              <a:gd name="connsiteY2" fmla="*/ 0 h 322295"/>
              <a:gd name="connsiteX3" fmla="*/ 6069773 w 6069773"/>
              <a:gd name="connsiteY3" fmla="*/ 322295 h 32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773" h="322295">
                <a:moveTo>
                  <a:pt x="0" y="322295"/>
                </a:moveTo>
                <a:lnTo>
                  <a:pt x="0" y="0"/>
                </a:lnTo>
                <a:lnTo>
                  <a:pt x="6069773" y="0"/>
                </a:lnTo>
                <a:lnTo>
                  <a:pt x="6069773" y="322295"/>
                </a:lnTo>
              </a:path>
            </a:pathLst>
          </a:custGeom>
          <a:ln>
            <a:prstDash val="dash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CiscoSansTT ExtraLight"/>
            </a:endParaRP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6E6E6DA-860D-B781-51F1-E6D66EE0A8EB}"/>
              </a:ext>
            </a:extLst>
          </p:cNvPr>
          <p:cNvGrpSpPr/>
          <p:nvPr/>
        </p:nvGrpSpPr>
        <p:grpSpPr>
          <a:xfrm>
            <a:off x="7035946" y="3190379"/>
            <a:ext cx="1047843" cy="950510"/>
            <a:chOff x="7490383" y="3189317"/>
            <a:chExt cx="1047843" cy="950510"/>
          </a:xfrm>
        </p:grpSpPr>
        <p:sp>
          <p:nvSpPr>
            <p:cNvPr id="262" name="Rounded Rectangle 261">
              <a:extLst>
                <a:ext uri="{FF2B5EF4-FFF2-40B4-BE49-F238E27FC236}">
                  <a16:creationId xmlns:a16="http://schemas.microsoft.com/office/drawing/2014/main" id="{6109A704-0FA3-4192-37B1-5AFB971D98C4}"/>
                </a:ext>
              </a:extLst>
            </p:cNvPr>
            <p:cNvSpPr/>
            <p:nvPr/>
          </p:nvSpPr>
          <p:spPr>
            <a:xfrm>
              <a:off x="7618080" y="3189317"/>
              <a:ext cx="792448" cy="950510"/>
            </a:xfrm>
            <a:prstGeom prst="roundRect">
              <a:avLst>
                <a:gd name="adj" fmla="val 10039"/>
              </a:avLst>
            </a:prstGeom>
            <a:solidFill>
              <a:srgbClr val="163861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C212525A-38A7-0D92-702F-F94A237A7A02}"/>
                </a:ext>
              </a:extLst>
            </p:cNvPr>
            <p:cNvSpPr/>
            <p:nvPr/>
          </p:nvSpPr>
          <p:spPr>
            <a:xfrm>
              <a:off x="7490383" y="3812647"/>
              <a:ext cx="1047843" cy="215444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457040">
                <a:defRPr/>
              </a:pP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DC/Colo/</a:t>
              </a:r>
              <a:b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</a:b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Branch</a:t>
              </a:r>
            </a:p>
          </p:txBody>
        </p:sp>
        <p:pic>
          <p:nvPicPr>
            <p:cNvPr id="264" name="Graphic 263">
              <a:extLst>
                <a:ext uri="{FF2B5EF4-FFF2-40B4-BE49-F238E27FC236}">
                  <a16:creationId xmlns:a16="http://schemas.microsoft.com/office/drawing/2014/main" id="{87BD9B69-BCFB-AA6F-297B-9DA322E0C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9404" y="3277558"/>
              <a:ext cx="509800" cy="509800"/>
            </a:xfrm>
            <a:prstGeom prst="rect">
              <a:avLst/>
            </a:prstGeom>
          </p:spPr>
        </p:pic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607C7503-8D92-1B9A-C37F-69CE8778B259}"/>
              </a:ext>
            </a:extLst>
          </p:cNvPr>
          <p:cNvSpPr txBox="1"/>
          <p:nvPr/>
        </p:nvSpPr>
        <p:spPr>
          <a:xfrm>
            <a:off x="3116731" y="1982343"/>
            <a:ext cx="1442549" cy="138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/>
              </a:rPr>
              <a:t>Unified Dashboard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Identity and Continuous Posture-based Controls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Single SLA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Single Policy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Magnetic Design System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chemeClr val="bg1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sp>
        <p:nvSpPr>
          <p:cNvPr id="283" name="Rectangle: Rounded Corners 143">
            <a:extLst>
              <a:ext uri="{FF2B5EF4-FFF2-40B4-BE49-F238E27FC236}">
                <a16:creationId xmlns:a16="http://schemas.microsoft.com/office/drawing/2014/main" id="{EE09F0B9-2C17-E78A-DF8C-F1B3D764BC69}"/>
              </a:ext>
            </a:extLst>
          </p:cNvPr>
          <p:cNvSpPr/>
          <p:nvPr/>
        </p:nvSpPr>
        <p:spPr>
          <a:xfrm>
            <a:off x="3356769" y="3571798"/>
            <a:ext cx="2440567" cy="1460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t">
            <a:spAutoFit/>
          </a:bodyPr>
          <a:lstStyle/>
          <a:p>
            <a:pPr algn="ctr" defTabSz="457040">
              <a:defRPr/>
            </a:pPr>
            <a:r>
              <a:rPr lang="en-US" sz="675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POPs in </a:t>
            </a:r>
            <a:r>
              <a:rPr lang="en-US" sz="675" b="1" dirty="0">
                <a:solidFill>
                  <a:srgbClr val="FFFFFF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Public Cloud </a:t>
            </a:r>
            <a:r>
              <a:rPr lang="en-US" sz="675" dirty="0">
                <a:solidFill>
                  <a:srgbClr val="FFFFFF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and Cisco Edge Data Centers</a:t>
            </a:r>
            <a:endParaRPr lang="en-US" sz="675" dirty="0">
              <a:solidFill>
                <a:srgbClr val="FFFFFF"/>
              </a:solidFill>
              <a:latin typeface="CiscoSansTT ExtraLight"/>
              <a:ea typeface="ＭＳ Ｐゴシック"/>
              <a:cs typeface="+mn-cs"/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37642521-23BC-4EFC-CC9B-6E52C8A4409E}"/>
              </a:ext>
            </a:extLst>
          </p:cNvPr>
          <p:cNvGrpSpPr/>
          <p:nvPr/>
        </p:nvGrpSpPr>
        <p:grpSpPr>
          <a:xfrm>
            <a:off x="1924878" y="1965265"/>
            <a:ext cx="1053922" cy="108304"/>
            <a:chOff x="2450491" y="3323549"/>
            <a:chExt cx="1331899" cy="137160"/>
          </a:xfrm>
        </p:grpSpPr>
        <p:cxnSp>
          <p:nvCxnSpPr>
            <p:cNvPr id="286" name="Google Shape;876;p85">
              <a:extLst>
                <a:ext uri="{FF2B5EF4-FFF2-40B4-BE49-F238E27FC236}">
                  <a16:creationId xmlns:a16="http://schemas.microsoft.com/office/drawing/2014/main" id="{6DCA5872-6A35-8CE0-58B0-B817E7E7B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61320"/>
              <a:ext cx="269573" cy="16792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Google Shape;876;p85">
              <a:extLst>
                <a:ext uri="{FF2B5EF4-FFF2-40B4-BE49-F238E27FC236}">
                  <a16:creationId xmlns:a16="http://schemas.microsoft.com/office/drawing/2014/main" id="{EEFE950B-F642-8E71-2D97-81E311B910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50491" y="3375346"/>
              <a:ext cx="269573" cy="3461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8" name="Can 254">
              <a:extLst>
                <a:ext uri="{FF2B5EF4-FFF2-40B4-BE49-F238E27FC236}">
                  <a16:creationId xmlns:a16="http://schemas.microsoft.com/office/drawing/2014/main" id="{A4676313-9933-F35F-F10B-9C3E55C49C7C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chemeClr val="bg1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89" name="Google Shape;876;p85">
              <a:extLst>
                <a:ext uri="{FF2B5EF4-FFF2-40B4-BE49-F238E27FC236}">
                  <a16:creationId xmlns:a16="http://schemas.microsoft.com/office/drawing/2014/main" id="{B0EE6F69-DC22-A394-E751-E9E91A495D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70158"/>
              <a:ext cx="28263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Google Shape;876;p85">
              <a:extLst>
                <a:ext uri="{FF2B5EF4-FFF2-40B4-BE49-F238E27FC236}">
                  <a16:creationId xmlns:a16="http://schemas.microsoft.com/office/drawing/2014/main" id="{51B1E445-D922-1244-82F1-20565F58F1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417749"/>
              <a:ext cx="282636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 w="med" len="sm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E2777E3-C0C6-BE21-CFED-787A1073AAA5}"/>
              </a:ext>
            </a:extLst>
          </p:cNvPr>
          <p:cNvGrpSpPr/>
          <p:nvPr/>
        </p:nvGrpSpPr>
        <p:grpSpPr>
          <a:xfrm>
            <a:off x="6104250" y="2638411"/>
            <a:ext cx="1052911" cy="108304"/>
            <a:chOff x="2450491" y="3323549"/>
            <a:chExt cx="1331899" cy="137160"/>
          </a:xfrm>
        </p:grpSpPr>
        <p:cxnSp>
          <p:nvCxnSpPr>
            <p:cNvPr id="292" name="Google Shape;876;p85">
              <a:extLst>
                <a:ext uri="{FF2B5EF4-FFF2-40B4-BE49-F238E27FC236}">
                  <a16:creationId xmlns:a16="http://schemas.microsoft.com/office/drawing/2014/main" id="{E0820AF7-FA5C-8300-B5DA-0F719D116F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91" y="3392129"/>
              <a:ext cx="269573" cy="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Can 254">
              <a:extLst>
                <a:ext uri="{FF2B5EF4-FFF2-40B4-BE49-F238E27FC236}">
                  <a16:creationId xmlns:a16="http://schemas.microsoft.com/office/drawing/2014/main" id="{FD5C5DDC-43CB-054A-B0CA-4E00747F0012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94" name="Google Shape;876;p85">
              <a:extLst>
                <a:ext uri="{FF2B5EF4-FFF2-40B4-BE49-F238E27FC236}">
                  <a16:creationId xmlns:a16="http://schemas.microsoft.com/office/drawing/2014/main" id="{A2F6DA08-4F5D-6AC9-1E0B-069563ED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ln>
              <a:headEnd type="triangle" w="med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214A30B-505E-4F74-F7E8-EC26EE04A338}"/>
              </a:ext>
            </a:extLst>
          </p:cNvPr>
          <p:cNvGrpSpPr/>
          <p:nvPr/>
        </p:nvGrpSpPr>
        <p:grpSpPr>
          <a:xfrm>
            <a:off x="6155981" y="2788604"/>
            <a:ext cx="1001179" cy="741116"/>
            <a:chOff x="2515930" y="2522135"/>
            <a:chExt cx="1266460" cy="938574"/>
          </a:xfrm>
        </p:grpSpPr>
        <p:cxnSp>
          <p:nvCxnSpPr>
            <p:cNvPr id="296" name="Google Shape;876;p85">
              <a:extLst>
                <a:ext uri="{FF2B5EF4-FFF2-40B4-BE49-F238E27FC236}">
                  <a16:creationId xmlns:a16="http://schemas.microsoft.com/office/drawing/2014/main" id="{6C65E456-F2FE-0400-4D87-EEDB60AD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3392129"/>
              <a:ext cx="204134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none" w="sm" len="sm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7" name="Can 254">
              <a:extLst>
                <a:ext uri="{FF2B5EF4-FFF2-40B4-BE49-F238E27FC236}">
                  <a16:creationId xmlns:a16="http://schemas.microsoft.com/office/drawing/2014/main" id="{D7E464C3-1421-C2EE-29C2-3FCDE6556EFB}"/>
                </a:ext>
              </a:extLst>
            </p:cNvPr>
            <p:cNvSpPr>
              <a:spLocks/>
            </p:cNvSpPr>
            <p:nvPr/>
          </p:nvSpPr>
          <p:spPr>
            <a:xfrm rot="5400000">
              <a:off x="3061458" y="2980649"/>
              <a:ext cx="137160" cy="822960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457040">
                <a:defRPr/>
              </a:pPr>
              <a:endParaRPr lang="en-US" sz="800" dirty="0">
                <a:solidFill>
                  <a:srgbClr val="FFFFFF"/>
                </a:solidFill>
                <a:latin typeface="CiscoSansTT ExtraLight"/>
                <a:ea typeface="ＭＳ Ｐゴシック" charset="0"/>
                <a:cs typeface="CiscoSansTT Light" panose="020B0503020201020303" pitchFamily="34" charset="0"/>
                <a:sym typeface="Arial"/>
              </a:endParaRPr>
            </a:p>
          </p:txBody>
        </p:sp>
        <p:cxnSp>
          <p:nvCxnSpPr>
            <p:cNvPr id="298" name="Google Shape;876;p85">
              <a:extLst>
                <a:ext uri="{FF2B5EF4-FFF2-40B4-BE49-F238E27FC236}">
                  <a16:creationId xmlns:a16="http://schemas.microsoft.com/office/drawing/2014/main" id="{E670E6BC-2DC6-C42F-2425-E6E0E4311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99754" y="3392129"/>
              <a:ext cx="282636" cy="0"/>
            </a:xfrm>
            <a:prstGeom prst="straightConnector1">
              <a:avLst/>
            </a:prstGeom>
            <a:ln>
              <a:headEnd type="triangle" w="med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Google Shape;876;p85">
              <a:extLst>
                <a:ext uri="{FF2B5EF4-FFF2-40B4-BE49-F238E27FC236}">
                  <a16:creationId xmlns:a16="http://schemas.microsoft.com/office/drawing/2014/main" id="{1841EE8E-A733-0735-CADD-46C7B9339A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5930" y="2522135"/>
              <a:ext cx="3" cy="868947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9768CB4-B0CC-4148-A176-F9201F6C06BC}"/>
              </a:ext>
            </a:extLst>
          </p:cNvPr>
          <p:cNvGrpSpPr/>
          <p:nvPr/>
        </p:nvGrpSpPr>
        <p:grpSpPr>
          <a:xfrm>
            <a:off x="7162037" y="1825726"/>
            <a:ext cx="792448" cy="606102"/>
            <a:chOff x="7616474" y="1824664"/>
            <a:chExt cx="792448" cy="606102"/>
          </a:xfrm>
        </p:grpSpPr>
        <p:sp>
          <p:nvSpPr>
            <p:cNvPr id="301" name="Rounded Rectangle 300">
              <a:extLst>
                <a:ext uri="{FF2B5EF4-FFF2-40B4-BE49-F238E27FC236}">
                  <a16:creationId xmlns:a16="http://schemas.microsoft.com/office/drawing/2014/main" id="{28BCFA29-996F-89C3-9BAF-06F5601143C9}"/>
                </a:ext>
              </a:extLst>
            </p:cNvPr>
            <p:cNvSpPr/>
            <p:nvPr/>
          </p:nvSpPr>
          <p:spPr>
            <a:xfrm>
              <a:off x="7616474" y="1824664"/>
              <a:ext cx="792448" cy="606102"/>
            </a:xfrm>
            <a:prstGeom prst="roundRect">
              <a:avLst>
                <a:gd name="adj" fmla="val 10039"/>
              </a:avLst>
            </a:prstGeom>
            <a:solidFill>
              <a:srgbClr val="163861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B75C9717-BD02-EE3B-8CA5-3E82A28A9046}"/>
                </a:ext>
              </a:extLst>
            </p:cNvPr>
            <p:cNvSpPr/>
            <p:nvPr/>
          </p:nvSpPr>
          <p:spPr>
            <a:xfrm>
              <a:off x="7657264" y="2264849"/>
              <a:ext cx="710868" cy="102336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914081">
                <a:lnSpc>
                  <a:spcPct val="95000"/>
                </a:lnSpc>
                <a:defRPr/>
              </a:pP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Internet/SaaS</a:t>
              </a:r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C3C77DF8-CCC1-DAF0-8C63-F55B93A236CC}"/>
                </a:ext>
              </a:extLst>
            </p:cNvPr>
            <p:cNvSpPr/>
            <p:nvPr/>
          </p:nvSpPr>
          <p:spPr>
            <a:xfrm>
              <a:off x="7685296" y="1891523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chemeClr val="bg1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620BD76-6CDF-25F4-5984-FD6A1F136683}"/>
              </a:ext>
            </a:extLst>
          </p:cNvPr>
          <p:cNvGrpSpPr/>
          <p:nvPr/>
        </p:nvGrpSpPr>
        <p:grpSpPr>
          <a:xfrm>
            <a:off x="7162037" y="2465807"/>
            <a:ext cx="792448" cy="694880"/>
            <a:chOff x="7616474" y="1824664"/>
            <a:chExt cx="792448" cy="694880"/>
          </a:xfrm>
        </p:grpSpPr>
        <p:sp>
          <p:nvSpPr>
            <p:cNvPr id="305" name="Rounded Rectangle 304">
              <a:extLst>
                <a:ext uri="{FF2B5EF4-FFF2-40B4-BE49-F238E27FC236}">
                  <a16:creationId xmlns:a16="http://schemas.microsoft.com/office/drawing/2014/main" id="{AAF00C10-DA6B-8D4F-3B59-A7EC4C97C3C8}"/>
                </a:ext>
              </a:extLst>
            </p:cNvPr>
            <p:cNvSpPr/>
            <p:nvPr/>
          </p:nvSpPr>
          <p:spPr>
            <a:xfrm>
              <a:off x="7616474" y="1824664"/>
              <a:ext cx="792448" cy="694880"/>
            </a:xfrm>
            <a:prstGeom prst="roundRect">
              <a:avLst>
                <a:gd name="adj" fmla="val 10039"/>
              </a:avLst>
            </a:prstGeom>
            <a:solidFill>
              <a:srgbClr val="163861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22E34376-23AE-C541-E130-83D14ED5D432}"/>
                </a:ext>
              </a:extLst>
            </p:cNvPr>
            <p:cNvSpPr/>
            <p:nvPr/>
          </p:nvSpPr>
          <p:spPr>
            <a:xfrm>
              <a:off x="7657264" y="2264849"/>
              <a:ext cx="710868" cy="204671"/>
            </a:xfrm>
            <a:prstGeom prst="rect">
              <a:avLst/>
            </a:prstGeom>
            <a:noFill/>
          </p:spPr>
          <p:txBody>
            <a:bodyPr wrap="square" lIns="0" tIns="0" rIns="0" bIns="0" anchor="t">
              <a:spAutoFit/>
            </a:bodyPr>
            <a:lstStyle/>
            <a:p>
              <a:pPr algn="ctr" defTabSz="914081">
                <a:lnSpc>
                  <a:spcPct val="95000"/>
                </a:lnSpc>
                <a:defRPr/>
              </a:pPr>
              <a:r>
                <a:rPr lang="en-US" sz="700" dirty="0">
                  <a:solidFill>
                    <a:schemeClr val="bg1"/>
                  </a:solidFill>
                  <a:latin typeface="CiscoSansTT" panose="020B0503020201020303" pitchFamily="34" charset="0"/>
                  <a:ea typeface="ＭＳ Ｐゴシック"/>
                  <a:cs typeface="CiscoSansTT" panose="020B0503020201020303" pitchFamily="34" charset="0"/>
                  <a:sym typeface="Arial"/>
                </a:rPr>
                <a:t>Public/Private Cloud</a:t>
              </a:r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9BA191A0-3619-8BD1-14C0-FB1A3EC2514D}"/>
                </a:ext>
              </a:extLst>
            </p:cNvPr>
            <p:cNvSpPr/>
            <p:nvPr/>
          </p:nvSpPr>
          <p:spPr>
            <a:xfrm>
              <a:off x="7702134" y="1880421"/>
              <a:ext cx="654804" cy="322228"/>
            </a:xfrm>
            <a:custGeom>
              <a:avLst/>
              <a:gdLst>
                <a:gd name="connsiteX0" fmla="*/ 861992 w 1030984"/>
                <a:gd name="connsiteY0" fmla="*/ 507347 h 507346"/>
                <a:gd name="connsiteX1" fmla="*/ 168855 w 1030984"/>
                <a:gd name="connsiteY1" fmla="*/ 507347 h 507346"/>
                <a:gd name="connsiteX2" fmla="*/ 0 w 1030984"/>
                <a:gd name="connsiteY2" fmla="*/ 333186 h 507346"/>
                <a:gd name="connsiteX3" fmla="*/ 185842 w 1030984"/>
                <a:gd name="connsiteY3" fmla="*/ 158295 h 507346"/>
                <a:gd name="connsiteX4" fmla="*/ 251948 w 1030984"/>
                <a:gd name="connsiteY4" fmla="*/ 169886 h 507346"/>
                <a:gd name="connsiteX5" fmla="*/ 507041 w 1030984"/>
                <a:gd name="connsiteY5" fmla="*/ 0 h 507346"/>
                <a:gd name="connsiteX6" fmla="*/ 764147 w 1030984"/>
                <a:gd name="connsiteY6" fmla="*/ 176022 h 507346"/>
                <a:gd name="connsiteX7" fmla="*/ 764196 w 1030984"/>
                <a:gd name="connsiteY7" fmla="*/ 176022 h 507346"/>
                <a:gd name="connsiteX8" fmla="*/ 845282 w 1030984"/>
                <a:gd name="connsiteY8" fmla="*/ 158440 h 507346"/>
                <a:gd name="connsiteX9" fmla="*/ 1030985 w 1030984"/>
                <a:gd name="connsiteY9" fmla="*/ 333179 h 507346"/>
                <a:gd name="connsiteX10" fmla="*/ 863110 w 1030984"/>
                <a:gd name="connsiteY10" fmla="*/ 507341 h 507346"/>
                <a:gd name="connsiteX11" fmla="*/ 185854 w 1030984"/>
                <a:gd name="connsiteY11" fmla="*/ 183441 h 507346"/>
                <a:gd name="connsiteX12" fmla="*/ 25159 w 1030984"/>
                <a:gd name="connsiteY12" fmla="*/ 333186 h 507346"/>
                <a:gd name="connsiteX13" fmla="*/ 170000 w 1030984"/>
                <a:gd name="connsiteY13" fmla="*/ 482201 h 507346"/>
                <a:gd name="connsiteX14" fmla="*/ 861515 w 1030984"/>
                <a:gd name="connsiteY14" fmla="*/ 482201 h 507346"/>
                <a:gd name="connsiteX15" fmla="*/ 1005853 w 1030984"/>
                <a:gd name="connsiteY15" fmla="*/ 333186 h 507346"/>
                <a:gd name="connsiteX16" fmla="*/ 845157 w 1030984"/>
                <a:gd name="connsiteY16" fmla="*/ 183441 h 507346"/>
                <a:gd name="connsiteX17" fmla="*/ 762696 w 1030984"/>
                <a:gd name="connsiteY17" fmla="*/ 204805 h 507346"/>
                <a:gd name="connsiteX18" fmla="*/ 751694 w 1030984"/>
                <a:gd name="connsiteY18" fmla="*/ 205395 h 507346"/>
                <a:gd name="connsiteX19" fmla="*/ 744475 w 1030984"/>
                <a:gd name="connsiteY19" fmla="*/ 197143 h 507346"/>
                <a:gd name="connsiteX20" fmla="*/ 507059 w 1030984"/>
                <a:gd name="connsiteY20" fmla="*/ 25145 h 507346"/>
                <a:gd name="connsiteX21" fmla="*/ 271705 w 1030984"/>
                <a:gd name="connsiteY21" fmla="*/ 190216 h 507346"/>
                <a:gd name="connsiteX22" fmla="*/ 264927 w 1030984"/>
                <a:gd name="connsiteY22" fmla="*/ 197976 h 507346"/>
                <a:gd name="connsiteX23" fmla="*/ 254613 w 1030984"/>
                <a:gd name="connsiteY23" fmla="*/ 198025 h 507346"/>
                <a:gd name="connsiteX24" fmla="*/ 185854 w 1030984"/>
                <a:gd name="connsiteY24" fmla="*/ 183438 h 5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0984" h="507346">
                  <a:moveTo>
                    <a:pt x="861992" y="507347"/>
                  </a:moveTo>
                  <a:lnTo>
                    <a:pt x="168855" y="507347"/>
                  </a:lnTo>
                  <a:cubicBezTo>
                    <a:pt x="72053" y="498507"/>
                    <a:pt x="0" y="423708"/>
                    <a:pt x="0" y="333186"/>
                  </a:cubicBezTo>
                  <a:cubicBezTo>
                    <a:pt x="0" y="236727"/>
                    <a:pt x="83345" y="158295"/>
                    <a:pt x="185842" y="158295"/>
                  </a:cubicBezTo>
                  <a:cubicBezTo>
                    <a:pt x="208385" y="158246"/>
                    <a:pt x="230780" y="162175"/>
                    <a:pt x="251948" y="169886"/>
                  </a:cubicBezTo>
                  <a:cubicBezTo>
                    <a:pt x="289175" y="69155"/>
                    <a:pt x="392514" y="0"/>
                    <a:pt x="507041" y="0"/>
                  </a:cubicBezTo>
                  <a:cubicBezTo>
                    <a:pt x="624864" y="0"/>
                    <a:pt x="728351" y="71656"/>
                    <a:pt x="764147" y="176022"/>
                  </a:cubicBezTo>
                  <a:lnTo>
                    <a:pt x="764196" y="176022"/>
                  </a:lnTo>
                  <a:cubicBezTo>
                    <a:pt x="789636" y="164382"/>
                    <a:pt x="817288" y="158391"/>
                    <a:pt x="845282" y="158440"/>
                  </a:cubicBezTo>
                  <a:cubicBezTo>
                    <a:pt x="947633" y="158293"/>
                    <a:pt x="1030985" y="236727"/>
                    <a:pt x="1030985" y="333179"/>
                  </a:cubicBezTo>
                  <a:cubicBezTo>
                    <a:pt x="1030985" y="423695"/>
                    <a:pt x="958837" y="498489"/>
                    <a:pt x="863110" y="507341"/>
                  </a:cubicBezTo>
                  <a:close/>
                  <a:moveTo>
                    <a:pt x="185854" y="183441"/>
                  </a:moveTo>
                  <a:cubicBezTo>
                    <a:pt x="97843" y="183441"/>
                    <a:pt x="25159" y="250579"/>
                    <a:pt x="25159" y="333186"/>
                  </a:cubicBezTo>
                  <a:cubicBezTo>
                    <a:pt x="25159" y="410638"/>
                    <a:pt x="88024" y="474632"/>
                    <a:pt x="170000" y="482201"/>
                  </a:cubicBezTo>
                  <a:lnTo>
                    <a:pt x="861515" y="482201"/>
                  </a:lnTo>
                  <a:cubicBezTo>
                    <a:pt x="943878" y="474490"/>
                    <a:pt x="1005853" y="410496"/>
                    <a:pt x="1005853" y="333186"/>
                  </a:cubicBezTo>
                  <a:cubicBezTo>
                    <a:pt x="1005853" y="250577"/>
                    <a:pt x="933803" y="183441"/>
                    <a:pt x="845157" y="183441"/>
                  </a:cubicBezTo>
                  <a:cubicBezTo>
                    <a:pt x="816327" y="183392"/>
                    <a:pt x="787891" y="190759"/>
                    <a:pt x="762696" y="204805"/>
                  </a:cubicBezTo>
                  <a:cubicBezTo>
                    <a:pt x="759307" y="206671"/>
                    <a:pt x="755280" y="206918"/>
                    <a:pt x="751694" y="205395"/>
                  </a:cubicBezTo>
                  <a:cubicBezTo>
                    <a:pt x="748158" y="203922"/>
                    <a:pt x="745506" y="200876"/>
                    <a:pt x="744475" y="197143"/>
                  </a:cubicBezTo>
                  <a:cubicBezTo>
                    <a:pt x="716677" y="95823"/>
                    <a:pt x="618990" y="25145"/>
                    <a:pt x="507059" y="25145"/>
                  </a:cubicBezTo>
                  <a:cubicBezTo>
                    <a:pt x="398715" y="25145"/>
                    <a:pt x="301767" y="92921"/>
                    <a:pt x="271705" y="190216"/>
                  </a:cubicBezTo>
                  <a:cubicBezTo>
                    <a:pt x="270673" y="193654"/>
                    <a:pt x="268168" y="196453"/>
                    <a:pt x="264927" y="197976"/>
                  </a:cubicBezTo>
                  <a:cubicBezTo>
                    <a:pt x="261637" y="199449"/>
                    <a:pt x="257904" y="199498"/>
                    <a:pt x="254613" y="198025"/>
                  </a:cubicBezTo>
                  <a:cubicBezTo>
                    <a:pt x="232954" y="188399"/>
                    <a:pt x="209528" y="183438"/>
                    <a:pt x="185854" y="183438"/>
                  </a:cubicBezTo>
                  <a:close/>
                </a:path>
              </a:pathLst>
            </a:custGeom>
            <a:solidFill>
              <a:schemeClr val="bg1"/>
            </a:solidFill>
            <a:ln w="1257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C1ED45F-7845-8EF1-7913-B499B7692B51}"/>
              </a:ext>
            </a:extLst>
          </p:cNvPr>
          <p:cNvGrpSpPr/>
          <p:nvPr/>
        </p:nvGrpSpPr>
        <p:grpSpPr>
          <a:xfrm>
            <a:off x="6052324" y="2588905"/>
            <a:ext cx="207317" cy="207317"/>
            <a:chOff x="6782820" y="708117"/>
            <a:chExt cx="287865" cy="287865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DCEA4F19-C92B-B257-52D3-061F9E9426DB}"/>
                </a:ext>
              </a:extLst>
            </p:cNvPr>
            <p:cNvSpPr/>
            <p:nvPr/>
          </p:nvSpPr>
          <p:spPr>
            <a:xfrm>
              <a:off x="6783304" y="708601"/>
              <a:ext cx="286897" cy="286897"/>
            </a:xfrm>
            <a:prstGeom prst="ellipse">
              <a:avLst/>
            </a:prstGeom>
            <a:solidFill>
              <a:srgbClr val="1131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0D274D"/>
                </a:solidFill>
                <a:latin typeface="CiscoSansTT ExtraLight"/>
              </a:endParaRPr>
            </a:p>
          </p:txBody>
        </p:sp>
        <p:pic>
          <p:nvPicPr>
            <p:cNvPr id="311" name="Graphic 310">
              <a:extLst>
                <a:ext uri="{FF2B5EF4-FFF2-40B4-BE49-F238E27FC236}">
                  <a16:creationId xmlns:a16="http://schemas.microsoft.com/office/drawing/2014/main" id="{ED5D3971-655A-BFE6-EC4F-ECCBB0598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2820" y="708117"/>
              <a:ext cx="287865" cy="287865"/>
            </a:xfrm>
            <a:prstGeom prst="rect">
              <a:avLst/>
            </a:prstGeom>
          </p:spPr>
        </p:pic>
      </p:grpSp>
      <p:sp>
        <p:nvSpPr>
          <p:cNvPr id="312" name="Rounded Rectangle 311">
            <a:extLst>
              <a:ext uri="{FF2B5EF4-FFF2-40B4-BE49-F238E27FC236}">
                <a16:creationId xmlns:a16="http://schemas.microsoft.com/office/drawing/2014/main" id="{DD2FCFC8-2CC3-ADFF-BA1D-0400D4F8F584}"/>
              </a:ext>
            </a:extLst>
          </p:cNvPr>
          <p:cNvSpPr/>
          <p:nvPr/>
        </p:nvSpPr>
        <p:spPr>
          <a:xfrm>
            <a:off x="1143975" y="3137556"/>
            <a:ext cx="792448" cy="1027292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0F1492B7-C931-F275-7BAA-37969883E5F8}"/>
              </a:ext>
            </a:extLst>
          </p:cNvPr>
          <p:cNvSpPr/>
          <p:nvPr/>
        </p:nvSpPr>
        <p:spPr>
          <a:xfrm>
            <a:off x="1143975" y="2428108"/>
            <a:ext cx="792448" cy="673020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7B02E8E3-9DD2-D5E8-F34A-92C29F88F187}"/>
              </a:ext>
            </a:extLst>
          </p:cNvPr>
          <p:cNvSpPr/>
          <p:nvPr/>
        </p:nvSpPr>
        <p:spPr>
          <a:xfrm>
            <a:off x="1143975" y="1719109"/>
            <a:ext cx="792448" cy="673020"/>
          </a:xfrm>
          <a:prstGeom prst="roundRect">
            <a:avLst>
              <a:gd name="adj" fmla="val 10039"/>
            </a:avLst>
          </a:prstGeom>
          <a:solidFill>
            <a:srgbClr val="163861">
              <a:alpha val="2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chemeClr val="bg1"/>
              </a:solidFill>
              <a:latin typeface="CiscoSansTT ExtraLight"/>
            </a:endParaRPr>
          </a:p>
        </p:txBody>
      </p:sp>
      <p:sp>
        <p:nvSpPr>
          <p:cNvPr id="315" name="Google Shape;553;p80">
            <a:extLst>
              <a:ext uri="{FF2B5EF4-FFF2-40B4-BE49-F238E27FC236}">
                <a16:creationId xmlns:a16="http://schemas.microsoft.com/office/drawing/2014/main" id="{4256A2BA-379E-B05F-5DB1-B4D322E41990}"/>
              </a:ext>
            </a:extLst>
          </p:cNvPr>
          <p:cNvSpPr txBox="1"/>
          <p:nvPr/>
        </p:nvSpPr>
        <p:spPr>
          <a:xfrm>
            <a:off x="1143720" y="3702371"/>
            <a:ext cx="781160" cy="41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On Premise,</a:t>
            </a:r>
          </a:p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Users, Devices </a:t>
            </a:r>
            <a:b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</a:b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&amp; Things</a:t>
            </a:r>
          </a:p>
        </p:txBody>
      </p:sp>
      <p:pic>
        <p:nvPicPr>
          <p:cNvPr id="316" name="Graphic 315">
            <a:extLst>
              <a:ext uri="{FF2B5EF4-FFF2-40B4-BE49-F238E27FC236}">
                <a16:creationId xmlns:a16="http://schemas.microsoft.com/office/drawing/2014/main" id="{4DE758F9-F59A-1719-D090-392E0D157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814" y="3240286"/>
            <a:ext cx="503323" cy="503323"/>
          </a:xfrm>
          <a:prstGeom prst="rect">
            <a:avLst/>
          </a:prstGeom>
        </p:spPr>
      </p:pic>
      <p:sp>
        <p:nvSpPr>
          <p:cNvPr id="317" name="Google Shape;553;p80">
            <a:extLst>
              <a:ext uri="{FF2B5EF4-FFF2-40B4-BE49-F238E27FC236}">
                <a16:creationId xmlns:a16="http://schemas.microsoft.com/office/drawing/2014/main" id="{B06D36C3-2037-989F-20E7-D74736FAA53A}"/>
              </a:ext>
            </a:extLst>
          </p:cNvPr>
          <p:cNvSpPr txBox="1"/>
          <p:nvPr/>
        </p:nvSpPr>
        <p:spPr>
          <a:xfrm>
            <a:off x="1209788" y="2066374"/>
            <a:ext cx="660825" cy="30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Managed Endpoint</a:t>
            </a:r>
          </a:p>
        </p:txBody>
      </p:sp>
      <p:sp>
        <p:nvSpPr>
          <p:cNvPr id="318" name="Google Shape;553;p80">
            <a:extLst>
              <a:ext uri="{FF2B5EF4-FFF2-40B4-BE49-F238E27FC236}">
                <a16:creationId xmlns:a16="http://schemas.microsoft.com/office/drawing/2014/main" id="{18F96E0C-5000-8B06-D1DD-1E24BE1B1DC0}"/>
              </a:ext>
            </a:extLst>
          </p:cNvPr>
          <p:cNvSpPr txBox="1"/>
          <p:nvPr/>
        </p:nvSpPr>
        <p:spPr>
          <a:xfrm>
            <a:off x="1223788" y="2848356"/>
            <a:ext cx="632822" cy="19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688" rIns="0" bIns="45688" anchor="t" anchorCtr="0">
            <a:spAutoFit/>
          </a:bodyPr>
          <a:lstStyle/>
          <a:p>
            <a:pPr algn="ctr" defTabSz="457040">
              <a:defRPr/>
            </a:pPr>
            <a:r>
              <a:rPr lang="en-US" sz="700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  <a:sym typeface="Arial"/>
              </a:rPr>
              <a:t>Unmanaged</a:t>
            </a:r>
          </a:p>
        </p:txBody>
      </p:sp>
      <p:pic>
        <p:nvPicPr>
          <p:cNvPr id="319" name="Graphic 14">
            <a:extLst>
              <a:ext uri="{FF2B5EF4-FFF2-40B4-BE49-F238E27FC236}">
                <a16:creationId xmlns:a16="http://schemas.microsoft.com/office/drawing/2014/main" id="{083552C2-DDBC-734B-948B-D2D980B1D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9865" y="1621058"/>
            <a:ext cx="620668" cy="620668"/>
          </a:xfrm>
          <a:prstGeom prst="rect">
            <a:avLst/>
          </a:prstGeom>
        </p:spPr>
      </p:pic>
      <p:pic>
        <p:nvPicPr>
          <p:cNvPr id="321" name="Graphic 14">
            <a:extLst>
              <a:ext uri="{FF2B5EF4-FFF2-40B4-BE49-F238E27FC236}">
                <a16:creationId xmlns:a16="http://schemas.microsoft.com/office/drawing/2014/main" id="{5A68B89A-08AE-16A1-85D3-C1AD530A0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1373" y="2403049"/>
            <a:ext cx="620668" cy="620668"/>
          </a:xfrm>
          <a:prstGeom prst="rect">
            <a:avLst/>
          </a:prstGeom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B6D76AE8-327F-8592-786A-9EAC8156E81C}"/>
              </a:ext>
            </a:extLst>
          </p:cNvPr>
          <p:cNvSpPr txBox="1"/>
          <p:nvPr/>
        </p:nvSpPr>
        <p:spPr>
          <a:xfrm>
            <a:off x="1835401" y="3879533"/>
            <a:ext cx="12660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040"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Private Applications</a:t>
            </a: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F075D86-E460-F90C-E23C-EF132DA992CC}"/>
              </a:ext>
            </a:extLst>
          </p:cNvPr>
          <p:cNvGrpSpPr/>
          <p:nvPr/>
        </p:nvGrpSpPr>
        <p:grpSpPr>
          <a:xfrm>
            <a:off x="1917182" y="3793596"/>
            <a:ext cx="5207553" cy="109728"/>
            <a:chOff x="2346562" y="3792535"/>
            <a:chExt cx="5207553" cy="109728"/>
          </a:xfrm>
        </p:grpSpPr>
        <p:sp>
          <p:nvSpPr>
            <p:cNvPr id="324" name="Can 307">
              <a:extLst>
                <a:ext uri="{FF2B5EF4-FFF2-40B4-BE49-F238E27FC236}">
                  <a16:creationId xmlns:a16="http://schemas.microsoft.com/office/drawing/2014/main" id="{C2645D16-E2CC-6C91-2690-958F33CB9601}"/>
                </a:ext>
              </a:extLst>
            </p:cNvPr>
            <p:cNvSpPr/>
            <p:nvPr/>
          </p:nvSpPr>
          <p:spPr>
            <a:xfrm rot="5400000">
              <a:off x="4909820" y="1445266"/>
              <a:ext cx="109728" cy="4804266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91440" tIns="45720" rIns="91440" bIns="45720" rtlCol="0" anchor="ctr"/>
            <a:lstStyle/>
            <a:p>
              <a:pPr algn="ctr" defTabSz="457040">
                <a:lnSpc>
                  <a:spcPct val="80000"/>
                </a:lnSpc>
                <a:defRPr/>
              </a:pPr>
              <a:endParaRPr lang="en-US" sz="80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endParaRPr>
            </a:p>
          </p:txBody>
        </p:sp>
        <p:cxnSp>
          <p:nvCxnSpPr>
            <p:cNvPr id="325" name="Straight Arrow Connector 192">
              <a:extLst>
                <a:ext uri="{FF2B5EF4-FFF2-40B4-BE49-F238E27FC236}">
                  <a16:creationId xmlns:a16="http://schemas.microsoft.com/office/drawing/2014/main" id="{AEBE4353-6D7A-C9C9-0531-12D3069F8F66}"/>
                </a:ext>
              </a:extLst>
            </p:cNvPr>
            <p:cNvCxnSpPr>
              <a:cxnSpLocks/>
            </p:cNvCxnSpPr>
            <p:nvPr/>
          </p:nvCxnSpPr>
          <p:spPr>
            <a:xfrm>
              <a:off x="7334659" y="3847399"/>
              <a:ext cx="219456" cy="0"/>
            </a:xfrm>
            <a:prstGeom prst="bentConnector3">
              <a:avLst>
                <a:gd name="adj1" fmla="val 50000"/>
              </a:avLst>
            </a:prstGeom>
            <a:ln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Google Shape;876;p85">
              <a:extLst>
                <a:ext uri="{FF2B5EF4-FFF2-40B4-BE49-F238E27FC236}">
                  <a16:creationId xmlns:a16="http://schemas.microsoft.com/office/drawing/2014/main" id="{41671DAE-E0D8-F92B-BE37-9D8A9EC85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6562" y="3847399"/>
              <a:ext cx="213107" cy="0"/>
            </a:xfrm>
            <a:prstGeom prst="straightConnector1">
              <a:avLst/>
            </a:prstGeom>
            <a:ln>
              <a:headEnd type="none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TextBox 326">
            <a:extLst>
              <a:ext uri="{FF2B5EF4-FFF2-40B4-BE49-F238E27FC236}">
                <a16:creationId xmlns:a16="http://schemas.microsoft.com/office/drawing/2014/main" id="{CFFE2364-FADE-A0B9-D565-1D1B74F9EDEE}"/>
              </a:ext>
            </a:extLst>
          </p:cNvPr>
          <p:cNvSpPr txBox="1"/>
          <p:nvPr/>
        </p:nvSpPr>
        <p:spPr>
          <a:xfrm>
            <a:off x="4280556" y="3895793"/>
            <a:ext cx="5597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</a:rPr>
              <a:t>SD-WAN</a:t>
            </a:r>
          </a:p>
        </p:txBody>
      </p:sp>
      <p:sp>
        <p:nvSpPr>
          <p:cNvPr id="333" name="Freeform 332">
            <a:extLst>
              <a:ext uri="{FF2B5EF4-FFF2-40B4-BE49-F238E27FC236}">
                <a16:creationId xmlns:a16="http://schemas.microsoft.com/office/drawing/2014/main" id="{2A5DAEEC-97C3-5C8B-97CA-70415AE54B04}"/>
              </a:ext>
            </a:extLst>
          </p:cNvPr>
          <p:cNvSpPr>
            <a:spLocks noChangeAspect="1"/>
          </p:cNvSpPr>
          <p:nvPr/>
        </p:nvSpPr>
        <p:spPr>
          <a:xfrm>
            <a:off x="1448629" y="1823237"/>
            <a:ext cx="183140" cy="183133"/>
          </a:xfrm>
          <a:custGeom>
            <a:avLst/>
            <a:gdLst>
              <a:gd name="connsiteX0" fmla="*/ 261953 w 523899"/>
              <a:gd name="connsiteY0" fmla="*/ 0 h 523876"/>
              <a:gd name="connsiteX1" fmla="*/ 3717 w 523899"/>
              <a:gd name="connsiteY1" fmla="*/ 218227 h 523876"/>
              <a:gd name="connsiteX2" fmla="*/ 0 w 523899"/>
              <a:gd name="connsiteY2" fmla="*/ 261941 h 523876"/>
              <a:gd name="connsiteX3" fmla="*/ 261953 w 523899"/>
              <a:gd name="connsiteY3" fmla="*/ 523876 h 523876"/>
              <a:gd name="connsiteX4" fmla="*/ 359125 w 523899"/>
              <a:gd name="connsiteY4" fmla="*/ 505048 h 523876"/>
              <a:gd name="connsiteX5" fmla="*/ 361695 w 523899"/>
              <a:gd name="connsiteY5" fmla="*/ 504083 h 523876"/>
              <a:gd name="connsiteX6" fmla="*/ 515912 w 523899"/>
              <a:gd name="connsiteY6" fmla="*/ 326450 h 523876"/>
              <a:gd name="connsiteX7" fmla="*/ 523900 w 523899"/>
              <a:gd name="connsiteY7" fmla="*/ 261941 h 523876"/>
              <a:gd name="connsiteX8" fmla="*/ 311056 w 523899"/>
              <a:gd name="connsiteY8" fmla="*/ 4692 h 523876"/>
              <a:gd name="connsiteX9" fmla="*/ 310715 w 523899"/>
              <a:gd name="connsiteY9" fmla="*/ 4623 h 523876"/>
              <a:gd name="connsiteX10" fmla="*/ 261953 w 523899"/>
              <a:gd name="connsiteY10" fmla="*/ 5 h 523876"/>
              <a:gd name="connsiteX11" fmla="*/ 261953 w 523899"/>
              <a:gd name="connsiteY11" fmla="*/ 510967 h 523876"/>
              <a:gd name="connsiteX12" fmla="*/ 12900 w 523899"/>
              <a:gd name="connsiteY12" fmla="*/ 261946 h 523876"/>
              <a:gd name="connsiteX13" fmla="*/ 16105 w 523899"/>
              <a:gd name="connsiteY13" fmla="*/ 223954 h 523876"/>
              <a:gd name="connsiteX14" fmla="*/ 16260 w 523899"/>
              <a:gd name="connsiteY14" fmla="*/ 222941 h 523876"/>
              <a:gd name="connsiteX15" fmla="*/ 17086 w 523899"/>
              <a:gd name="connsiteY15" fmla="*/ 222338 h 523876"/>
              <a:gd name="connsiteX16" fmla="*/ 223637 w 523899"/>
              <a:gd name="connsiteY16" fmla="*/ 130917 h 523876"/>
              <a:gd name="connsiteX17" fmla="*/ 226682 w 523899"/>
              <a:gd name="connsiteY17" fmla="*/ 130709 h 523876"/>
              <a:gd name="connsiteX18" fmla="*/ 226234 w 523899"/>
              <a:gd name="connsiteY18" fmla="*/ 133738 h 523876"/>
              <a:gd name="connsiteX19" fmla="*/ 232468 w 523899"/>
              <a:gd name="connsiteY19" fmla="*/ 207733 h 523876"/>
              <a:gd name="connsiteX20" fmla="*/ 403461 w 523899"/>
              <a:gd name="connsiteY20" fmla="*/ 326477 h 523876"/>
              <a:gd name="connsiteX21" fmla="*/ 405775 w 523899"/>
              <a:gd name="connsiteY21" fmla="*/ 326818 h 523876"/>
              <a:gd name="connsiteX22" fmla="*/ 405546 w 523899"/>
              <a:gd name="connsiteY22" fmla="*/ 329148 h 523876"/>
              <a:gd name="connsiteX23" fmla="*/ 354059 w 523899"/>
              <a:gd name="connsiteY23" fmla="*/ 492491 h 523876"/>
              <a:gd name="connsiteX24" fmla="*/ 353638 w 523899"/>
              <a:gd name="connsiteY24" fmla="*/ 493360 h 523876"/>
              <a:gd name="connsiteX25" fmla="*/ 352742 w 523899"/>
              <a:gd name="connsiteY25" fmla="*/ 493707 h 523876"/>
              <a:gd name="connsiteX26" fmla="*/ 261958 w 523899"/>
              <a:gd name="connsiteY26" fmla="*/ 510972 h 523876"/>
              <a:gd name="connsiteX27" fmla="*/ 371582 w 523899"/>
              <a:gd name="connsiteY27" fmla="*/ 485650 h 523876"/>
              <a:gd name="connsiteX28" fmla="*/ 374547 w 523899"/>
              <a:gd name="connsiteY28" fmla="*/ 479123 h 523876"/>
              <a:gd name="connsiteX29" fmla="*/ 418248 w 523899"/>
              <a:gd name="connsiteY29" fmla="*/ 330823 h 523876"/>
              <a:gd name="connsiteX30" fmla="*/ 418489 w 523899"/>
              <a:gd name="connsiteY30" fmla="*/ 328354 h 523876"/>
              <a:gd name="connsiteX31" fmla="*/ 420947 w 523899"/>
              <a:gd name="connsiteY31" fmla="*/ 328610 h 523876"/>
              <a:gd name="connsiteX32" fmla="*/ 472989 w 523899"/>
              <a:gd name="connsiteY32" fmla="*/ 331345 h 523876"/>
              <a:gd name="connsiteX33" fmla="*/ 493882 w 523899"/>
              <a:gd name="connsiteY33" fmla="*/ 330732 h 523876"/>
              <a:gd name="connsiteX34" fmla="*/ 501279 w 523899"/>
              <a:gd name="connsiteY34" fmla="*/ 330423 h 523876"/>
              <a:gd name="connsiteX35" fmla="*/ 500281 w 523899"/>
              <a:gd name="connsiteY35" fmla="*/ 333723 h 523876"/>
              <a:gd name="connsiteX36" fmla="*/ 377928 w 523899"/>
              <a:gd name="connsiteY36" fmla="*/ 482306 h 523876"/>
              <a:gd name="connsiteX37" fmla="*/ 371582 w 523899"/>
              <a:gd name="connsiteY37" fmla="*/ 485644 h 523876"/>
              <a:gd name="connsiteX38" fmla="*/ 473202 w 523899"/>
              <a:gd name="connsiteY38" fmla="*/ 318335 h 523876"/>
              <a:gd name="connsiteX39" fmla="*/ 421608 w 523899"/>
              <a:gd name="connsiteY39" fmla="*/ 315706 h 523876"/>
              <a:gd name="connsiteX40" fmla="*/ 419331 w 523899"/>
              <a:gd name="connsiteY40" fmla="*/ 315466 h 523876"/>
              <a:gd name="connsiteX41" fmla="*/ 419416 w 523899"/>
              <a:gd name="connsiteY41" fmla="*/ 313178 h 523876"/>
              <a:gd name="connsiteX42" fmla="*/ 362554 w 523899"/>
              <a:gd name="connsiteY42" fmla="*/ 166254 h 523876"/>
              <a:gd name="connsiteX43" fmla="*/ 245938 w 523899"/>
              <a:gd name="connsiteY43" fmla="*/ 117453 h 523876"/>
              <a:gd name="connsiteX44" fmla="*/ 242755 w 523899"/>
              <a:gd name="connsiteY44" fmla="*/ 117315 h 523876"/>
              <a:gd name="connsiteX45" fmla="*/ 243699 w 523899"/>
              <a:gd name="connsiteY45" fmla="*/ 114270 h 523876"/>
              <a:gd name="connsiteX46" fmla="*/ 311403 w 523899"/>
              <a:gd name="connsiteY46" fmla="*/ 18929 h 523876"/>
              <a:gd name="connsiteX47" fmla="*/ 312330 w 523899"/>
              <a:gd name="connsiteY47" fmla="*/ 18114 h 523876"/>
              <a:gd name="connsiteX48" fmla="*/ 313536 w 523899"/>
              <a:gd name="connsiteY48" fmla="*/ 18370 h 523876"/>
              <a:gd name="connsiteX49" fmla="*/ 511005 w 523899"/>
              <a:gd name="connsiteY49" fmla="*/ 261952 h 523876"/>
              <a:gd name="connsiteX50" fmla="*/ 505081 w 523899"/>
              <a:gd name="connsiteY50" fmla="*/ 315647 h 523876"/>
              <a:gd name="connsiteX51" fmla="*/ 504676 w 523899"/>
              <a:gd name="connsiteY51" fmla="*/ 317476 h 523876"/>
              <a:gd name="connsiteX52" fmla="*/ 502809 w 523899"/>
              <a:gd name="connsiteY52" fmla="*/ 317572 h 523876"/>
              <a:gd name="connsiteX53" fmla="*/ 473197 w 523899"/>
              <a:gd name="connsiteY53" fmla="*/ 318335 h 523876"/>
              <a:gd name="connsiteX54" fmla="*/ 406602 w 523899"/>
              <a:gd name="connsiteY54" fmla="*/ 313845 h 523876"/>
              <a:gd name="connsiteX55" fmla="*/ 403861 w 523899"/>
              <a:gd name="connsiteY55" fmla="*/ 313424 h 523876"/>
              <a:gd name="connsiteX56" fmla="*/ 244813 w 523899"/>
              <a:gd name="connsiteY56" fmla="*/ 203878 h 523876"/>
              <a:gd name="connsiteX57" fmla="*/ 239267 w 523899"/>
              <a:gd name="connsiteY57" fmla="*/ 132629 h 523876"/>
              <a:gd name="connsiteX58" fmla="*/ 239630 w 523899"/>
              <a:gd name="connsiteY58" fmla="*/ 130533 h 523876"/>
              <a:gd name="connsiteX59" fmla="*/ 241752 w 523899"/>
              <a:gd name="connsiteY59" fmla="*/ 130587 h 523876"/>
              <a:gd name="connsiteX60" fmla="*/ 353974 w 523899"/>
              <a:gd name="connsiteY60" fmla="*/ 175889 h 523876"/>
              <a:gd name="connsiteX61" fmla="*/ 406693 w 523899"/>
              <a:gd name="connsiteY61" fmla="*/ 311077 h 523876"/>
              <a:gd name="connsiteX62" fmla="*/ 406607 w 523899"/>
              <a:gd name="connsiteY62" fmla="*/ 313856 h 523876"/>
              <a:gd name="connsiteX63" fmla="*/ 19774 w 523899"/>
              <a:gd name="connsiteY63" fmla="*/ 204614 h 523876"/>
              <a:gd name="connsiteX64" fmla="*/ 21485 w 523899"/>
              <a:gd name="connsiteY64" fmla="*/ 198167 h 523876"/>
              <a:gd name="connsiteX65" fmla="*/ 261958 w 523899"/>
              <a:gd name="connsiteY65" fmla="*/ 12925 h 523876"/>
              <a:gd name="connsiteX66" fmla="*/ 290824 w 523899"/>
              <a:gd name="connsiteY66" fmla="*/ 14738 h 523876"/>
              <a:gd name="connsiteX67" fmla="*/ 296018 w 523899"/>
              <a:gd name="connsiteY67" fmla="*/ 15330 h 523876"/>
              <a:gd name="connsiteX68" fmla="*/ 292242 w 523899"/>
              <a:gd name="connsiteY68" fmla="*/ 18951 h 523876"/>
              <a:gd name="connsiteX69" fmla="*/ 229978 w 523899"/>
              <a:gd name="connsiteY69" fmla="*/ 115582 h 523876"/>
              <a:gd name="connsiteX70" fmla="*/ 229503 w 523899"/>
              <a:gd name="connsiteY70" fmla="*/ 117304 h 523876"/>
              <a:gd name="connsiteX71" fmla="*/ 227722 w 523899"/>
              <a:gd name="connsiteY71" fmla="*/ 117379 h 523876"/>
              <a:gd name="connsiteX72" fmla="*/ 25256 w 523899"/>
              <a:gd name="connsiteY72" fmla="*/ 200812 h 523876"/>
              <a:gd name="connsiteX73" fmla="*/ 19768 w 523899"/>
              <a:gd name="connsiteY73" fmla="*/ 204614 h 523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23899" h="523876">
                <a:moveTo>
                  <a:pt x="261953" y="0"/>
                </a:moveTo>
                <a:cubicBezTo>
                  <a:pt x="133659" y="0"/>
                  <a:pt x="25058" y="91773"/>
                  <a:pt x="3717" y="218227"/>
                </a:cubicBezTo>
                <a:cubicBezTo>
                  <a:pt x="1221" y="233120"/>
                  <a:pt x="0" y="247682"/>
                  <a:pt x="0" y="261941"/>
                </a:cubicBezTo>
                <a:cubicBezTo>
                  <a:pt x="0" y="406370"/>
                  <a:pt x="117511" y="523876"/>
                  <a:pt x="261953" y="523876"/>
                </a:cubicBezTo>
                <a:cubicBezTo>
                  <a:pt x="295111" y="523876"/>
                  <a:pt x="327811" y="517542"/>
                  <a:pt x="359125" y="505048"/>
                </a:cubicBezTo>
                <a:cubicBezTo>
                  <a:pt x="360378" y="504750"/>
                  <a:pt x="361087" y="504472"/>
                  <a:pt x="361695" y="504083"/>
                </a:cubicBezTo>
                <a:cubicBezTo>
                  <a:pt x="438225" y="472436"/>
                  <a:pt x="495733" y="406109"/>
                  <a:pt x="515912" y="326450"/>
                </a:cubicBezTo>
                <a:cubicBezTo>
                  <a:pt x="521218" y="305521"/>
                  <a:pt x="523900" y="283814"/>
                  <a:pt x="523900" y="261941"/>
                </a:cubicBezTo>
                <a:cubicBezTo>
                  <a:pt x="523900" y="136367"/>
                  <a:pt x="434385" y="28186"/>
                  <a:pt x="311056" y="4692"/>
                </a:cubicBezTo>
                <a:lnTo>
                  <a:pt x="310715" y="4623"/>
                </a:lnTo>
                <a:cubicBezTo>
                  <a:pt x="294413" y="1552"/>
                  <a:pt x="278041" y="5"/>
                  <a:pt x="261953" y="5"/>
                </a:cubicBezTo>
                <a:moveTo>
                  <a:pt x="261953" y="510967"/>
                </a:moveTo>
                <a:cubicBezTo>
                  <a:pt x="124625" y="510967"/>
                  <a:pt x="12900" y="399262"/>
                  <a:pt x="12900" y="261946"/>
                </a:cubicBezTo>
                <a:cubicBezTo>
                  <a:pt x="12900" y="250226"/>
                  <a:pt x="13913" y="238148"/>
                  <a:pt x="16105" y="223954"/>
                </a:cubicBezTo>
                <a:lnTo>
                  <a:pt x="16260" y="222941"/>
                </a:lnTo>
                <a:lnTo>
                  <a:pt x="17086" y="222338"/>
                </a:lnTo>
                <a:cubicBezTo>
                  <a:pt x="96367" y="164825"/>
                  <a:pt x="163927" y="134922"/>
                  <a:pt x="223637" y="130917"/>
                </a:cubicBezTo>
                <a:lnTo>
                  <a:pt x="226682" y="130709"/>
                </a:lnTo>
                <a:lnTo>
                  <a:pt x="226234" y="133738"/>
                </a:lnTo>
                <a:cubicBezTo>
                  <a:pt x="222571" y="157898"/>
                  <a:pt x="224677" y="182800"/>
                  <a:pt x="232468" y="207733"/>
                </a:cubicBezTo>
                <a:cubicBezTo>
                  <a:pt x="252519" y="271752"/>
                  <a:pt x="311653" y="312816"/>
                  <a:pt x="403461" y="326477"/>
                </a:cubicBezTo>
                <a:lnTo>
                  <a:pt x="405775" y="326818"/>
                </a:lnTo>
                <a:lnTo>
                  <a:pt x="405546" y="329148"/>
                </a:lnTo>
                <a:cubicBezTo>
                  <a:pt x="400859" y="377117"/>
                  <a:pt x="383533" y="432077"/>
                  <a:pt x="354059" y="492491"/>
                </a:cubicBezTo>
                <a:lnTo>
                  <a:pt x="353638" y="493360"/>
                </a:lnTo>
                <a:lnTo>
                  <a:pt x="352742" y="493707"/>
                </a:lnTo>
                <a:cubicBezTo>
                  <a:pt x="323428" y="505166"/>
                  <a:pt x="292888" y="510972"/>
                  <a:pt x="261958" y="510972"/>
                </a:cubicBezTo>
                <a:moveTo>
                  <a:pt x="371582" y="485650"/>
                </a:moveTo>
                <a:lnTo>
                  <a:pt x="374547" y="479123"/>
                </a:lnTo>
                <a:cubicBezTo>
                  <a:pt x="399184" y="424921"/>
                  <a:pt x="413887" y="375027"/>
                  <a:pt x="418248" y="330823"/>
                </a:cubicBezTo>
                <a:lnTo>
                  <a:pt x="418489" y="328354"/>
                </a:lnTo>
                <a:lnTo>
                  <a:pt x="420947" y="328610"/>
                </a:lnTo>
                <a:cubicBezTo>
                  <a:pt x="438059" y="330423"/>
                  <a:pt x="455567" y="331345"/>
                  <a:pt x="472989" y="331345"/>
                </a:cubicBezTo>
                <a:cubicBezTo>
                  <a:pt x="479745" y="331345"/>
                  <a:pt x="486934" y="331036"/>
                  <a:pt x="493882" y="330732"/>
                </a:cubicBezTo>
                <a:lnTo>
                  <a:pt x="501279" y="330423"/>
                </a:lnTo>
                <a:lnTo>
                  <a:pt x="500281" y="333723"/>
                </a:lnTo>
                <a:cubicBezTo>
                  <a:pt x="480918" y="398249"/>
                  <a:pt x="437457" y="451017"/>
                  <a:pt x="377928" y="482306"/>
                </a:cubicBezTo>
                <a:lnTo>
                  <a:pt x="371582" y="485644"/>
                </a:lnTo>
                <a:close/>
                <a:moveTo>
                  <a:pt x="473202" y="318335"/>
                </a:moveTo>
                <a:cubicBezTo>
                  <a:pt x="455231" y="318335"/>
                  <a:pt x="437964" y="317460"/>
                  <a:pt x="421608" y="315706"/>
                </a:cubicBezTo>
                <a:lnTo>
                  <a:pt x="419331" y="315466"/>
                </a:lnTo>
                <a:lnTo>
                  <a:pt x="419416" y="313178"/>
                </a:lnTo>
                <a:cubicBezTo>
                  <a:pt x="421688" y="251356"/>
                  <a:pt x="402555" y="201927"/>
                  <a:pt x="362554" y="166254"/>
                </a:cubicBezTo>
                <a:cubicBezTo>
                  <a:pt x="328409" y="135791"/>
                  <a:pt x="289171" y="119367"/>
                  <a:pt x="245938" y="117453"/>
                </a:cubicBezTo>
                <a:lnTo>
                  <a:pt x="242755" y="117315"/>
                </a:lnTo>
                <a:lnTo>
                  <a:pt x="243699" y="114270"/>
                </a:lnTo>
                <a:cubicBezTo>
                  <a:pt x="253980" y="81167"/>
                  <a:pt x="276132" y="49974"/>
                  <a:pt x="311403" y="18929"/>
                </a:cubicBezTo>
                <a:lnTo>
                  <a:pt x="312330" y="18114"/>
                </a:lnTo>
                <a:lnTo>
                  <a:pt x="313536" y="18370"/>
                </a:lnTo>
                <a:cubicBezTo>
                  <a:pt x="427959" y="42573"/>
                  <a:pt x="511005" y="145016"/>
                  <a:pt x="511005" y="261952"/>
                </a:cubicBezTo>
                <a:cubicBezTo>
                  <a:pt x="511005" y="279713"/>
                  <a:pt x="509011" y="297779"/>
                  <a:pt x="505081" y="315647"/>
                </a:cubicBezTo>
                <a:lnTo>
                  <a:pt x="504676" y="317476"/>
                </a:lnTo>
                <a:lnTo>
                  <a:pt x="502809" y="317572"/>
                </a:lnTo>
                <a:cubicBezTo>
                  <a:pt x="492746" y="318079"/>
                  <a:pt x="482870" y="318335"/>
                  <a:pt x="473197" y="318335"/>
                </a:cubicBezTo>
                <a:moveTo>
                  <a:pt x="406602" y="313845"/>
                </a:moveTo>
                <a:lnTo>
                  <a:pt x="403861" y="313424"/>
                </a:lnTo>
                <a:cubicBezTo>
                  <a:pt x="318149" y="300338"/>
                  <a:pt x="263142" y="262453"/>
                  <a:pt x="244813" y="203878"/>
                </a:cubicBezTo>
                <a:cubicBezTo>
                  <a:pt x="237214" y="179595"/>
                  <a:pt x="235348" y="155627"/>
                  <a:pt x="239267" y="132629"/>
                </a:cubicBezTo>
                <a:lnTo>
                  <a:pt x="239630" y="130533"/>
                </a:lnTo>
                <a:lnTo>
                  <a:pt x="241752" y="130587"/>
                </a:lnTo>
                <a:cubicBezTo>
                  <a:pt x="283731" y="131669"/>
                  <a:pt x="321487" y="146914"/>
                  <a:pt x="353974" y="175889"/>
                </a:cubicBezTo>
                <a:cubicBezTo>
                  <a:pt x="390716" y="208667"/>
                  <a:pt x="408452" y="254145"/>
                  <a:pt x="406693" y="311077"/>
                </a:cubicBezTo>
                <a:lnTo>
                  <a:pt x="406607" y="313856"/>
                </a:lnTo>
                <a:close/>
                <a:moveTo>
                  <a:pt x="19774" y="204614"/>
                </a:moveTo>
                <a:lnTo>
                  <a:pt x="21485" y="198167"/>
                </a:lnTo>
                <a:cubicBezTo>
                  <a:pt x="50463" y="89096"/>
                  <a:pt x="149347" y="12925"/>
                  <a:pt x="261958" y="12925"/>
                </a:cubicBezTo>
                <a:cubicBezTo>
                  <a:pt x="270885" y="12925"/>
                  <a:pt x="280324" y="13512"/>
                  <a:pt x="290824" y="14738"/>
                </a:cubicBezTo>
                <a:lnTo>
                  <a:pt x="296018" y="15330"/>
                </a:lnTo>
                <a:lnTo>
                  <a:pt x="292242" y="18951"/>
                </a:lnTo>
                <a:cubicBezTo>
                  <a:pt x="260150" y="49654"/>
                  <a:pt x="239203" y="82164"/>
                  <a:pt x="229978" y="115582"/>
                </a:cubicBezTo>
                <a:lnTo>
                  <a:pt x="229503" y="117304"/>
                </a:lnTo>
                <a:lnTo>
                  <a:pt x="227722" y="117379"/>
                </a:lnTo>
                <a:cubicBezTo>
                  <a:pt x="169457" y="120071"/>
                  <a:pt x="101337" y="148140"/>
                  <a:pt x="25256" y="200812"/>
                </a:cubicBezTo>
                <a:lnTo>
                  <a:pt x="19768" y="204614"/>
                </a:ln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457189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6" name="Rectangle: Rounded Corners 144">
            <a:extLst>
              <a:ext uri="{FF2B5EF4-FFF2-40B4-BE49-F238E27FC236}">
                <a16:creationId xmlns:a16="http://schemas.microsoft.com/office/drawing/2014/main" id="{F3A0069D-A964-09F7-D3B4-CE2C1DE37D5C}"/>
              </a:ext>
            </a:extLst>
          </p:cNvPr>
          <p:cNvSpPr/>
          <p:nvPr/>
        </p:nvSpPr>
        <p:spPr>
          <a:xfrm>
            <a:off x="4021215" y="1711856"/>
            <a:ext cx="1073088" cy="147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40">
              <a:defRPr/>
            </a:pPr>
            <a:r>
              <a:rPr lang="en-US" sz="900" dirty="0">
                <a:solidFill>
                  <a:schemeClr val="bg2"/>
                </a:solidFill>
                <a:latin typeface="CiscoSansTT ExtraLight"/>
                <a:ea typeface="ＭＳ Ｐゴシック"/>
                <a:cs typeface="+mn-cs"/>
                <a:sym typeface="Arial"/>
              </a:rPr>
              <a:t>Secure Access</a:t>
            </a:r>
            <a:endParaRPr lang="en-US" sz="900" dirty="0">
              <a:solidFill>
                <a:schemeClr val="bg2"/>
              </a:solidFill>
              <a:latin typeface="CiscoSansTT ExtraLight"/>
              <a:ea typeface="ＭＳ Ｐゴシック"/>
              <a:cs typeface="+mn-cs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2776EC64-56AE-F115-B3FF-4BD5D0E0B4EB}"/>
              </a:ext>
            </a:extLst>
          </p:cNvPr>
          <p:cNvSpPr txBox="1"/>
          <p:nvPr/>
        </p:nvSpPr>
        <p:spPr>
          <a:xfrm>
            <a:off x="4569347" y="1982985"/>
            <a:ext cx="1442549" cy="15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/>
              </a:rPr>
              <a:t>Unified Security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Single data path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Consistent inspection for all traffic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800" dirty="0">
                <a:solidFill>
                  <a:schemeClr val="bg1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Flexible ingress/egress connectivity</a:t>
            </a: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chemeClr val="bg1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  <a:p>
            <a:pPr marL="63499" indent="-63499" defTabSz="45702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800" dirty="0">
              <a:solidFill>
                <a:schemeClr val="bg1"/>
              </a:solidFill>
              <a:latin typeface="CiscoSansTT ExtraLight"/>
              <a:cs typeface="CiscoSansTT Light" panose="020B0503020201020303" pitchFamily="34" charset="0"/>
              <a:sym typeface="Arial"/>
            </a:endParaRP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F1E4C94D-4FB3-A832-8BDD-422FBBC4DED8}"/>
              </a:ext>
            </a:extLst>
          </p:cNvPr>
          <p:cNvGrpSpPr/>
          <p:nvPr/>
        </p:nvGrpSpPr>
        <p:grpSpPr>
          <a:xfrm>
            <a:off x="7412272" y="817257"/>
            <a:ext cx="1198328" cy="622386"/>
            <a:chOff x="7851913" y="104616"/>
            <a:chExt cx="1198328" cy="622386"/>
          </a:xfrm>
        </p:grpSpPr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E70A55CE-73C6-68D7-EF28-4EAE8B2F8C85}"/>
                </a:ext>
              </a:extLst>
            </p:cNvPr>
            <p:cNvSpPr/>
            <p:nvPr/>
          </p:nvSpPr>
          <p:spPr>
            <a:xfrm>
              <a:off x="7851913" y="104616"/>
              <a:ext cx="1186968" cy="622386"/>
            </a:xfrm>
            <a:prstGeom prst="roundRect">
              <a:avLst>
                <a:gd name="adj" fmla="val 6615"/>
              </a:avLst>
            </a:prstGeom>
            <a:solidFill>
              <a:srgbClr val="113159">
                <a:alpha val="25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178"/>
              <a:endParaRPr lang="en-US" dirty="0">
                <a:solidFill>
                  <a:srgbClr val="FFFFFF"/>
                </a:solidFill>
                <a:latin typeface="CiscoSansTT ExtraLight"/>
              </a:endParaRPr>
            </a:p>
          </p:txBody>
        </p: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4257BC8C-B0BD-13D5-4430-8201AED74736}"/>
                </a:ext>
              </a:extLst>
            </p:cNvPr>
            <p:cNvGrpSpPr/>
            <p:nvPr/>
          </p:nvGrpSpPr>
          <p:grpSpPr>
            <a:xfrm>
              <a:off x="7944287" y="174743"/>
              <a:ext cx="1105954" cy="123111"/>
              <a:chOff x="5567810" y="3808269"/>
              <a:chExt cx="1105954" cy="111163"/>
            </a:xfrm>
          </p:grpSpPr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2639BDFA-908E-959B-EEFD-974A7396EE0A}"/>
                  </a:ext>
                </a:extLst>
              </p:cNvPr>
              <p:cNvSpPr txBox="1"/>
              <p:nvPr/>
            </p:nvSpPr>
            <p:spPr>
              <a:xfrm>
                <a:off x="5907386" y="3808269"/>
                <a:ext cx="766378" cy="111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166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Internet Traffic</a:t>
                </a:r>
              </a:p>
            </p:txBody>
          </p: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B71DEB4E-197B-A26D-96DC-6F2D64DA3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7810" y="3864991"/>
                <a:ext cx="262653" cy="0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0E45B15A-A016-69AA-F595-70514E761B9C}"/>
                </a:ext>
              </a:extLst>
            </p:cNvPr>
            <p:cNvGrpSpPr/>
            <p:nvPr/>
          </p:nvGrpSpPr>
          <p:grpSpPr>
            <a:xfrm>
              <a:off x="7949247" y="336596"/>
              <a:ext cx="1060558" cy="123111"/>
              <a:chOff x="5572770" y="3954415"/>
              <a:chExt cx="1060558" cy="111163"/>
            </a:xfrm>
          </p:grpSpPr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283D19B-2C41-A950-BA8F-9106D8882156}"/>
                  </a:ext>
                </a:extLst>
              </p:cNvPr>
              <p:cNvSpPr txBox="1"/>
              <p:nvPr/>
            </p:nvSpPr>
            <p:spPr>
              <a:xfrm>
                <a:off x="5907386" y="3954415"/>
                <a:ext cx="725942" cy="111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166">
                  <a:defRPr/>
                </a:pPr>
                <a:r>
                  <a:rPr lang="en-US" sz="800" dirty="0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Private T</a:t>
                </a:r>
                <a:r>
                  <a:rPr lang="en-US" sz="800" dirty="0" err="1">
                    <a:solidFill>
                      <a:schemeClr val="bg1"/>
                    </a:solidFill>
                    <a:latin typeface="CiscoSansTT ExtraLight"/>
                    <a:cs typeface="+mn-cs"/>
                  </a:rPr>
                  <a:t>raffic</a:t>
                </a:r>
                <a:endParaRPr lang="en-US" sz="800" dirty="0">
                  <a:solidFill>
                    <a:schemeClr val="bg1"/>
                  </a:solidFill>
                  <a:latin typeface="CiscoSansTT ExtraLight"/>
                  <a:cs typeface="+mn-cs"/>
                </a:endParaRPr>
              </a:p>
            </p:txBody>
          </p: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024860E2-2675-1FC4-49AA-F96E2D457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2770" y="4003681"/>
                <a:ext cx="257693" cy="0"/>
              </a:xfrm>
              <a:prstGeom prst="straightConnector1">
                <a:avLst/>
              </a:prstGeom>
              <a:ln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2" name="Can 192">
              <a:extLst>
                <a:ext uri="{FF2B5EF4-FFF2-40B4-BE49-F238E27FC236}">
                  <a16:creationId xmlns:a16="http://schemas.microsoft.com/office/drawing/2014/main" id="{3A2A10EB-B932-B159-8B89-E7570CCD60C4}"/>
                </a:ext>
              </a:extLst>
            </p:cNvPr>
            <p:cNvSpPr/>
            <p:nvPr/>
          </p:nvSpPr>
          <p:spPr>
            <a:xfrm rot="5400000">
              <a:off x="8032630" y="421180"/>
              <a:ext cx="102595" cy="279282"/>
            </a:xfrm>
            <a:prstGeom prst="can">
              <a:avLst>
                <a:gd name="adj" fmla="val 37183"/>
              </a:avLst>
            </a:prstGeom>
            <a:noFill/>
            <a:ln w="127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defTabSz="457166">
                <a:defRPr/>
              </a:pPr>
              <a:endParaRPr lang="en-US" sz="800" dirty="0">
                <a:solidFill>
                  <a:srgbClr val="FFFFFF"/>
                </a:solidFill>
                <a:latin typeface="CiscoSansTT ExtraLight"/>
                <a:ea typeface="ＭＳ Ｐゴシック" charset="0"/>
                <a:sym typeface="Arial"/>
              </a:endParaRP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606F9AC5-068A-85F2-3D6A-D959BE52A189}"/>
                </a:ext>
              </a:extLst>
            </p:cNvPr>
            <p:cNvSpPr txBox="1"/>
            <p:nvPr/>
          </p:nvSpPr>
          <p:spPr>
            <a:xfrm>
              <a:off x="8192694" y="454529"/>
              <a:ext cx="84992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166">
                <a:defRPr/>
              </a:pPr>
              <a:r>
                <a:rPr lang="en-US" sz="800" dirty="0">
                  <a:solidFill>
                    <a:schemeClr val="bg1"/>
                  </a:solidFill>
                  <a:latin typeface="CiscoSansTT ExtraLight"/>
                  <a:cs typeface="+mn-cs"/>
                  <a:sym typeface="Arial"/>
                </a:rPr>
                <a:t>Secure Tunnel</a:t>
              </a:r>
            </a:p>
          </p:txBody>
        </p:sp>
      </p:grpSp>
      <p:sp>
        <p:nvSpPr>
          <p:cNvPr id="353" name="Left Bracket 352">
            <a:extLst>
              <a:ext uri="{FF2B5EF4-FFF2-40B4-BE49-F238E27FC236}">
                <a16:creationId xmlns:a16="http://schemas.microsoft.com/office/drawing/2014/main" id="{1980F6D7-7CA5-948E-4C07-02B492FAA919}"/>
              </a:ext>
            </a:extLst>
          </p:cNvPr>
          <p:cNvSpPr/>
          <p:nvPr/>
        </p:nvSpPr>
        <p:spPr>
          <a:xfrm rot="16200000">
            <a:off x="4485377" y="1964207"/>
            <a:ext cx="132988" cy="4829745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Left Bracket 350">
            <a:extLst>
              <a:ext uri="{FF2B5EF4-FFF2-40B4-BE49-F238E27FC236}">
                <a16:creationId xmlns:a16="http://schemas.microsoft.com/office/drawing/2014/main" id="{1FD9D1D6-F435-6132-EF52-25506B7B46B0}"/>
              </a:ext>
            </a:extLst>
          </p:cNvPr>
          <p:cNvSpPr/>
          <p:nvPr/>
        </p:nvSpPr>
        <p:spPr>
          <a:xfrm rot="16200000">
            <a:off x="1467806" y="3861810"/>
            <a:ext cx="132988" cy="1034540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Left Bracket 351">
            <a:extLst>
              <a:ext uri="{FF2B5EF4-FFF2-40B4-BE49-F238E27FC236}">
                <a16:creationId xmlns:a16="http://schemas.microsoft.com/office/drawing/2014/main" id="{45A831BE-05ED-6763-4D9C-08F978160DB8}"/>
              </a:ext>
            </a:extLst>
          </p:cNvPr>
          <p:cNvSpPr/>
          <p:nvPr/>
        </p:nvSpPr>
        <p:spPr>
          <a:xfrm rot="16200000">
            <a:off x="7505770" y="3861877"/>
            <a:ext cx="132988" cy="1034540"/>
          </a:xfrm>
          <a:prstGeom prst="leftBracket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87E7A260-88B5-5C96-5B95-B2824762F332}"/>
              </a:ext>
            </a:extLst>
          </p:cNvPr>
          <p:cNvSpPr txBox="1"/>
          <p:nvPr/>
        </p:nvSpPr>
        <p:spPr>
          <a:xfrm>
            <a:off x="4202660" y="4228185"/>
            <a:ext cx="70243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pPr algn="ctr"/>
            <a:r>
              <a:rPr lang="en-US" dirty="0"/>
              <a:t>How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2592EED-1FDD-DAAF-D689-1EB929172241}"/>
              </a:ext>
            </a:extLst>
          </p:cNvPr>
          <p:cNvSpPr txBox="1"/>
          <p:nvPr/>
        </p:nvSpPr>
        <p:spPr>
          <a:xfrm>
            <a:off x="7178723" y="4227084"/>
            <a:ext cx="78579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r>
              <a:rPr lang="en-US" dirty="0"/>
              <a:t>What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2C2B36C3-0703-275D-A5B3-34E582B65AC8}"/>
              </a:ext>
            </a:extLst>
          </p:cNvPr>
          <p:cNvSpPr txBox="1"/>
          <p:nvPr/>
        </p:nvSpPr>
        <p:spPr>
          <a:xfrm>
            <a:off x="1190489" y="4231307"/>
            <a:ext cx="705642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>
                <a:latin typeface="CiscoSansTT Heavy" panose="020B0503020201020303" pitchFamily="34" charset="0"/>
                <a:cs typeface="CiscoSansTT Heavy" panose="020B0503020201020303" pitchFamily="34" charset="0"/>
              </a:defRPr>
            </a:lvl1pPr>
          </a:lstStyle>
          <a:p>
            <a:pPr algn="ctr"/>
            <a:r>
              <a:rPr lang="en-US" dirty="0"/>
              <a:t>Who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9F67030-748C-C9E7-B8E2-E44B75AAB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1314" y="2568586"/>
            <a:ext cx="244649" cy="2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65A8-B8E9-6E0A-1F33-DCA02EC544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7413" y="192088"/>
            <a:ext cx="8256587" cy="731837"/>
          </a:xfrm>
        </p:spPr>
        <p:txBody>
          <a:bodyPr/>
          <a:lstStyle/>
          <a:p>
            <a:r>
              <a:rPr lang="en-US" dirty="0"/>
              <a:t>ZTNA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C50E9-3363-E046-31D8-D923531DCBB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8" y="858838"/>
            <a:ext cx="8266112" cy="381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Module Socket Interception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E6667-88D2-5749-FFBF-C562F36952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64575" y="6507163"/>
            <a:ext cx="479425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BR"/>
            </a:defPPr>
            <a:lvl1pPr marL="0" algn="r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fld id="{96A97DD0-5BE7-4856-A2A9-C42C6688E607}" type="slidenum">
              <a:rPr lang="en-BR" smtClean="0"/>
              <a:pPr defTabSz="457189"/>
              <a:t>9</a:t>
            </a:fld>
            <a:endParaRPr lang="en-US" dirty="0">
              <a:solidFill>
                <a:srgbClr val="101820"/>
              </a:solidFill>
              <a:latin typeface="CiscoSansTT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AF55AB-51A9-9053-A6FD-2401F6F3A9C8}"/>
              </a:ext>
            </a:extLst>
          </p:cNvPr>
          <p:cNvGrpSpPr/>
          <p:nvPr/>
        </p:nvGrpSpPr>
        <p:grpSpPr>
          <a:xfrm>
            <a:off x="3692515" y="2930438"/>
            <a:ext cx="399003" cy="430086"/>
            <a:chOff x="3918442" y="1401707"/>
            <a:chExt cx="399003" cy="43008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E89562-A7B7-03C6-253B-83436E23EA02}"/>
                </a:ext>
              </a:extLst>
            </p:cNvPr>
            <p:cNvGrpSpPr/>
            <p:nvPr/>
          </p:nvGrpSpPr>
          <p:grpSpPr>
            <a:xfrm>
              <a:off x="3918442" y="1404496"/>
              <a:ext cx="399003" cy="427297"/>
              <a:chOff x="2780499" y="2005995"/>
              <a:chExt cx="426082" cy="456297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0B74CC2-EA29-EE53-6AFB-56518257A4AD}"/>
                  </a:ext>
                </a:extLst>
              </p:cNvPr>
              <p:cNvSpPr/>
              <p:nvPr/>
            </p:nvSpPr>
            <p:spPr>
              <a:xfrm>
                <a:off x="2780499" y="2005995"/>
                <a:ext cx="426082" cy="424505"/>
              </a:xfrm>
              <a:prstGeom prst="roundRect">
                <a:avLst/>
              </a:prstGeom>
              <a:solidFill>
                <a:schemeClr val="bg1">
                  <a:alpha val="25098"/>
                </a:schemeClr>
              </a:solidFill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F166FF-FC85-E282-A77C-E93D73F0976A}"/>
                  </a:ext>
                </a:extLst>
              </p:cNvPr>
              <p:cNvSpPr txBox="1"/>
              <p:nvPr/>
            </p:nvSpPr>
            <p:spPr>
              <a:xfrm>
                <a:off x="2781611" y="2265093"/>
                <a:ext cx="416930" cy="197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8">
                  <a:defRPr/>
                </a:pPr>
                <a:r>
                  <a:rPr lang="en-US" sz="600" dirty="0">
                    <a:solidFill>
                      <a:srgbClr val="0D274D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VPN</a:t>
                </a: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E5DB59C-0C68-7E2C-DEA0-EB3D8F463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0611" y="1401707"/>
              <a:ext cx="308175" cy="30817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FC1030-2E3B-8A25-0701-0891E10091D2}"/>
              </a:ext>
            </a:extLst>
          </p:cNvPr>
          <p:cNvGrpSpPr/>
          <p:nvPr/>
        </p:nvGrpSpPr>
        <p:grpSpPr>
          <a:xfrm>
            <a:off x="3714388" y="1750970"/>
            <a:ext cx="399003" cy="427297"/>
            <a:chOff x="3932338" y="1885003"/>
            <a:chExt cx="399003" cy="4272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6CBD3-CBB2-B547-003C-C5A26B207722}"/>
                </a:ext>
              </a:extLst>
            </p:cNvPr>
            <p:cNvGrpSpPr/>
            <p:nvPr/>
          </p:nvGrpSpPr>
          <p:grpSpPr>
            <a:xfrm>
              <a:off x="3932338" y="1885003"/>
              <a:ext cx="399003" cy="427297"/>
              <a:chOff x="2780499" y="2005995"/>
              <a:chExt cx="426082" cy="456297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FF239FC-0393-0F84-933B-A8A4D7153ABC}"/>
                  </a:ext>
                </a:extLst>
              </p:cNvPr>
              <p:cNvSpPr/>
              <p:nvPr/>
            </p:nvSpPr>
            <p:spPr>
              <a:xfrm>
                <a:off x="2780499" y="2005995"/>
                <a:ext cx="426082" cy="424505"/>
              </a:xfrm>
              <a:prstGeom prst="roundRect">
                <a:avLst/>
              </a:prstGeom>
              <a:solidFill>
                <a:schemeClr val="accent2">
                  <a:alpha val="25098"/>
                </a:schemeClr>
              </a:solidFill>
              <a:ln w="1270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dirty="0">
                  <a:solidFill>
                    <a:srgbClr val="0D274D"/>
                  </a:solidFill>
                  <a:latin typeface="CiscoSansTT Ligh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4715F-2FBE-9D60-A730-9720DAC02C9B}"/>
                  </a:ext>
                </a:extLst>
              </p:cNvPr>
              <p:cNvSpPr txBox="1"/>
              <p:nvPr/>
            </p:nvSpPr>
            <p:spPr>
              <a:xfrm>
                <a:off x="2781611" y="2265093"/>
                <a:ext cx="416930" cy="197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028">
                  <a:defRPr/>
                </a:pPr>
                <a:r>
                  <a:rPr lang="en-US" sz="600" dirty="0">
                    <a:solidFill>
                      <a:srgbClr val="0D274D"/>
                    </a:solidFill>
                    <a:latin typeface="CiscoSansTT ExtraLight"/>
                    <a:cs typeface="CiscoSansTT Light" panose="020B0503020201020303" pitchFamily="34" charset="0"/>
                    <a:sym typeface="Arial"/>
                  </a:rPr>
                  <a:t>ZTNA</a:t>
                </a:r>
              </a:p>
            </p:txBody>
          </p:sp>
        </p:grp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944E638-12A0-E849-7177-A7ACCE52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73611" y="1889672"/>
              <a:ext cx="295176" cy="295176"/>
            </a:xfrm>
            <a:prstGeom prst="rect">
              <a:avLst/>
            </a:prstGeom>
          </p:spPr>
        </p:pic>
      </p:grpSp>
      <p:sp>
        <p:nvSpPr>
          <p:cNvPr id="19" name="Rectangle: Rounded Corners 144">
            <a:extLst>
              <a:ext uri="{FF2B5EF4-FFF2-40B4-BE49-F238E27FC236}">
                <a16:creationId xmlns:a16="http://schemas.microsoft.com/office/drawing/2014/main" id="{EAFA16A5-5634-4192-C7C9-69284233021E}"/>
              </a:ext>
            </a:extLst>
          </p:cNvPr>
          <p:cNvSpPr/>
          <p:nvPr/>
        </p:nvSpPr>
        <p:spPr>
          <a:xfrm>
            <a:off x="852734" y="1326809"/>
            <a:ext cx="2181299" cy="29517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Application</a:t>
            </a:r>
          </a:p>
        </p:txBody>
      </p:sp>
      <p:sp>
        <p:nvSpPr>
          <p:cNvPr id="20" name="Rectangle: Rounded Corners 144">
            <a:extLst>
              <a:ext uri="{FF2B5EF4-FFF2-40B4-BE49-F238E27FC236}">
                <a16:creationId xmlns:a16="http://schemas.microsoft.com/office/drawing/2014/main" id="{1C098B21-B9D1-0F18-98D6-0F87B8087DE7}"/>
              </a:ext>
            </a:extLst>
          </p:cNvPr>
          <p:cNvSpPr/>
          <p:nvPr/>
        </p:nvSpPr>
        <p:spPr>
          <a:xfrm>
            <a:off x="852734" y="1797499"/>
            <a:ext cx="2181299" cy="2951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Socket Intercept / Filter</a:t>
            </a:r>
          </a:p>
        </p:txBody>
      </p:sp>
      <p:sp>
        <p:nvSpPr>
          <p:cNvPr id="21" name="Rectangle: Rounded Corners 144">
            <a:extLst>
              <a:ext uri="{FF2B5EF4-FFF2-40B4-BE49-F238E27FC236}">
                <a16:creationId xmlns:a16="http://schemas.microsoft.com/office/drawing/2014/main" id="{800E7A18-6E73-1C42-89E1-5AFB59D0FB8E}"/>
              </a:ext>
            </a:extLst>
          </p:cNvPr>
          <p:cNvSpPr/>
          <p:nvPr/>
        </p:nvSpPr>
        <p:spPr>
          <a:xfrm>
            <a:off x="852733" y="2265400"/>
            <a:ext cx="2181299" cy="295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Packet Intercept / Filter</a:t>
            </a:r>
          </a:p>
        </p:txBody>
      </p:sp>
      <p:sp>
        <p:nvSpPr>
          <p:cNvPr id="22" name="Rectangle: Rounded Corners 144">
            <a:extLst>
              <a:ext uri="{FF2B5EF4-FFF2-40B4-BE49-F238E27FC236}">
                <a16:creationId xmlns:a16="http://schemas.microsoft.com/office/drawing/2014/main" id="{E49BFF13-62BA-5193-493F-8BB1A265CFB8}"/>
              </a:ext>
            </a:extLst>
          </p:cNvPr>
          <p:cNvSpPr/>
          <p:nvPr/>
        </p:nvSpPr>
        <p:spPr>
          <a:xfrm>
            <a:off x="852732" y="2733301"/>
            <a:ext cx="2181299" cy="295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Routing Table</a:t>
            </a:r>
          </a:p>
        </p:txBody>
      </p:sp>
      <p:sp>
        <p:nvSpPr>
          <p:cNvPr id="23" name="Rectangle: Rounded Corners 144">
            <a:extLst>
              <a:ext uri="{FF2B5EF4-FFF2-40B4-BE49-F238E27FC236}">
                <a16:creationId xmlns:a16="http://schemas.microsoft.com/office/drawing/2014/main" id="{545D2109-6777-CA7A-8F0D-BB625580DABD}"/>
              </a:ext>
            </a:extLst>
          </p:cNvPr>
          <p:cNvSpPr/>
          <p:nvPr/>
        </p:nvSpPr>
        <p:spPr>
          <a:xfrm>
            <a:off x="852732" y="3201202"/>
            <a:ext cx="2181299" cy="295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Packet Intercept / Filter</a:t>
            </a:r>
          </a:p>
        </p:txBody>
      </p:sp>
      <p:sp>
        <p:nvSpPr>
          <p:cNvPr id="24" name="Rectangle: Rounded Corners 144">
            <a:extLst>
              <a:ext uri="{FF2B5EF4-FFF2-40B4-BE49-F238E27FC236}">
                <a16:creationId xmlns:a16="http://schemas.microsoft.com/office/drawing/2014/main" id="{F1106434-4EEB-C56D-16C1-03F4BDE86A5E}"/>
              </a:ext>
            </a:extLst>
          </p:cNvPr>
          <p:cNvSpPr/>
          <p:nvPr/>
        </p:nvSpPr>
        <p:spPr>
          <a:xfrm>
            <a:off x="852732" y="3669103"/>
            <a:ext cx="1398982" cy="2951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Virtual Interface</a:t>
            </a:r>
          </a:p>
        </p:txBody>
      </p:sp>
      <p:sp>
        <p:nvSpPr>
          <p:cNvPr id="25" name="Rectangle: Rounded Corners 144">
            <a:extLst>
              <a:ext uri="{FF2B5EF4-FFF2-40B4-BE49-F238E27FC236}">
                <a16:creationId xmlns:a16="http://schemas.microsoft.com/office/drawing/2014/main" id="{9CE47678-DEB6-08CB-3C62-8E1AA31B7788}"/>
              </a:ext>
            </a:extLst>
          </p:cNvPr>
          <p:cNvSpPr/>
          <p:nvPr/>
        </p:nvSpPr>
        <p:spPr>
          <a:xfrm>
            <a:off x="852732" y="4137004"/>
            <a:ext cx="2181298" cy="29517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wrap="square" lIns="68580" tIns="0" rIns="68580" bIns="0" rtlCol="0" anchor="ctr">
            <a:noAutofit/>
          </a:bodyPr>
          <a:lstStyle/>
          <a:p>
            <a:pPr algn="ctr" defTabSz="457028">
              <a:defRPr/>
            </a:pPr>
            <a:r>
              <a:rPr lang="en-US" sz="1200" dirty="0">
                <a:solidFill>
                  <a:srgbClr val="FFFFFF"/>
                </a:solidFill>
                <a:latin typeface="CiscoSansTT ExtraLight"/>
                <a:ea typeface="ＭＳ Ｐゴシック"/>
                <a:sym typeface="Arial"/>
              </a:rPr>
              <a:t>Physical Interface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98F72E-3546-0FB9-8F8E-4B3ED13D2C0C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1943383" y="1621986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3F6505-DEAD-445F-FA75-123E52E6E8B3}"/>
              </a:ext>
            </a:extLst>
          </p:cNvPr>
          <p:cNvCxnSpPr/>
          <p:nvPr/>
        </p:nvCxnSpPr>
        <p:spPr>
          <a:xfrm>
            <a:off x="1943383" y="2092675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1952E4-A163-599C-6504-265A855A10BA}"/>
              </a:ext>
            </a:extLst>
          </p:cNvPr>
          <p:cNvCxnSpPr/>
          <p:nvPr/>
        </p:nvCxnSpPr>
        <p:spPr>
          <a:xfrm>
            <a:off x="1943383" y="2571751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957B4B-526F-389F-56F6-70E7AE399A7E}"/>
              </a:ext>
            </a:extLst>
          </p:cNvPr>
          <p:cNvCxnSpPr/>
          <p:nvPr/>
        </p:nvCxnSpPr>
        <p:spPr>
          <a:xfrm>
            <a:off x="1282983" y="3028477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7F9E6E-B712-1583-9CF4-4358C0DF7EAA}"/>
              </a:ext>
            </a:extLst>
          </p:cNvPr>
          <p:cNvCxnSpPr/>
          <p:nvPr/>
        </p:nvCxnSpPr>
        <p:spPr>
          <a:xfrm>
            <a:off x="1282983" y="3493590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F4A525-C6D4-A800-2E6F-95B2CC732CCC}"/>
              </a:ext>
            </a:extLst>
          </p:cNvPr>
          <p:cNvCxnSpPr/>
          <p:nvPr/>
        </p:nvCxnSpPr>
        <p:spPr>
          <a:xfrm>
            <a:off x="2603783" y="3025689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3C314D-7B1D-B830-30F3-4691AF953C2F}"/>
              </a:ext>
            </a:extLst>
          </p:cNvPr>
          <p:cNvCxnSpPr>
            <a:cxnSpLocks/>
          </p:cNvCxnSpPr>
          <p:nvPr/>
        </p:nvCxnSpPr>
        <p:spPr>
          <a:xfrm>
            <a:off x="2603783" y="3493590"/>
            <a:ext cx="0" cy="6434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CC445E-FDA2-C5A4-5FCD-F137B21210AF}"/>
              </a:ext>
            </a:extLst>
          </p:cNvPr>
          <p:cNvCxnSpPr>
            <a:cxnSpLocks/>
          </p:cNvCxnSpPr>
          <p:nvPr/>
        </p:nvCxnSpPr>
        <p:spPr>
          <a:xfrm flipV="1">
            <a:off x="1669063" y="3025689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CE0C0AF-6781-40C5-3A4B-BB377700DEAC}"/>
              </a:ext>
            </a:extLst>
          </p:cNvPr>
          <p:cNvCxnSpPr>
            <a:cxnSpLocks/>
          </p:cNvCxnSpPr>
          <p:nvPr/>
        </p:nvCxnSpPr>
        <p:spPr>
          <a:xfrm flipV="1">
            <a:off x="1661726" y="3493590"/>
            <a:ext cx="0" cy="175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D378A7-B54E-0CC4-D79B-3E771BDC7DFB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3034033" y="1945087"/>
            <a:ext cx="680355" cy="464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360E618-768D-3CB4-CACE-58E642FB9E1E}"/>
              </a:ext>
            </a:extLst>
          </p:cNvPr>
          <p:cNvCxnSpPr>
            <a:cxnSpLocks/>
            <a:stCxn id="21" idx="3"/>
            <a:endCxn id="24" idx="3"/>
          </p:cNvCxnSpPr>
          <p:nvPr/>
        </p:nvCxnSpPr>
        <p:spPr>
          <a:xfrm flipH="1">
            <a:off x="2251715" y="2412989"/>
            <a:ext cx="782317" cy="1403703"/>
          </a:xfrm>
          <a:prstGeom prst="bentConnector3">
            <a:avLst>
              <a:gd name="adj1" fmla="val -29221"/>
            </a:avLst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784471-13CF-C9EA-4EC6-C62D7F1D9C7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262268" y="3127348"/>
            <a:ext cx="430247" cy="464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FE5EB54-D651-963E-DBC8-07B7AC73B49D}"/>
              </a:ext>
            </a:extLst>
          </p:cNvPr>
          <p:cNvSpPr/>
          <p:nvPr/>
        </p:nvSpPr>
        <p:spPr>
          <a:xfrm>
            <a:off x="4612866" y="1063795"/>
            <a:ext cx="4224761" cy="252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58">
              <a:lnSpc>
                <a:spcPct val="95000"/>
              </a:lnSpc>
              <a:defRPr/>
            </a:pPr>
            <a:r>
              <a:rPr lang="en-US" sz="1400" kern="0" dirty="0">
                <a:solidFill>
                  <a:srgbClr val="0D274D"/>
                </a:solidFill>
                <a:latin typeface="CiscoSansTT Medium" panose="020B0503020201020303" pitchFamily="34" charset="0"/>
                <a:cs typeface="CiscoSansTT Medium" panose="020B0503020201020303" pitchFamily="34" charset="0"/>
                <a:sym typeface="Arial"/>
              </a:rPr>
              <a:t>Socket Filter Advantages</a:t>
            </a:r>
          </a:p>
          <a:p>
            <a:pPr defTabSz="914058">
              <a:lnSpc>
                <a:spcPct val="150000"/>
              </a:lnSpc>
              <a:defRPr/>
            </a:pPr>
            <a:r>
              <a:rPr lang="en-US" sz="14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→ Control of over DNS and application traffic </a:t>
            </a:r>
            <a:r>
              <a:rPr lang="en-US" sz="1400" i="1" kern="0" dirty="0">
                <a:solidFill>
                  <a:srgbClr val="0D274D"/>
                </a:solidFill>
                <a:latin typeface="CiscoSansTT" panose="020B0503020201020303" pitchFamily="34" charset="0"/>
                <a:cs typeface="CiscoSansTT" panose="020B0503020201020303" pitchFamily="34" charset="0"/>
                <a:sym typeface="Arial"/>
              </a:rPr>
              <a:t>before</a:t>
            </a:r>
            <a:r>
              <a:rPr lang="en-US" sz="14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 VPN</a:t>
            </a:r>
          </a:p>
          <a:p>
            <a:pPr defTabSz="914058">
              <a:lnSpc>
                <a:spcPct val="150000"/>
              </a:lnSpc>
              <a:defRPr/>
            </a:pPr>
            <a:r>
              <a:rPr lang="en-US" sz="14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→ No route table manipulation</a:t>
            </a:r>
          </a:p>
          <a:p>
            <a:pPr defTabSz="914058">
              <a:lnSpc>
                <a:spcPct val="150000"/>
              </a:lnSpc>
              <a:defRPr/>
            </a:pPr>
            <a:r>
              <a:rPr lang="en-US" sz="14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→ Capture Traffic based on FQDN, Wildcard, IP, or IP subnet</a:t>
            </a:r>
          </a:p>
          <a:p>
            <a:pPr defTabSz="914058">
              <a:lnSpc>
                <a:spcPct val="150000"/>
              </a:lnSpc>
              <a:defRPr/>
            </a:pPr>
            <a:r>
              <a:rPr lang="en-US" sz="1400" kern="0" dirty="0">
                <a:solidFill>
                  <a:srgbClr val="0D274D"/>
                </a:solidFill>
                <a:latin typeface="CiscoSansTT ExtraLight"/>
                <a:cs typeface="CiscoSansTT Light" panose="020B0503020201020303" pitchFamily="34" charset="0"/>
                <a:sym typeface="Arial"/>
              </a:rPr>
              <a:t>→ Interoperate with existing Cisco &amp; Non-Cisco VPN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1C47F-F3DF-56FF-FCCD-4A1E73997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692" y="3360524"/>
            <a:ext cx="2451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2">
  <a:themeElements>
    <a:clrScheme name="Custom 41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76D5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IMPFY24 Dark">
  <a:themeElements>
    <a:clrScheme name="IMPFY24-Dark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74BF4B"/>
      </a:accent2>
      <a:accent3>
        <a:srgbClr val="FBAB2C"/>
      </a:accent3>
      <a:accent4>
        <a:srgbClr val="E3241B"/>
      </a:accent4>
      <a:accent5>
        <a:srgbClr val="0076D5"/>
      </a:accent5>
      <a:accent6>
        <a:srgbClr val="E2E2E2"/>
      </a:accent6>
      <a:hlink>
        <a:srgbClr val="00BCEB"/>
      </a:hlink>
      <a:folHlink>
        <a:srgbClr val="00BCEB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67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PFY24 Dark" id="{31D1BC6F-4646-5647-B630-F0D8313F92B8}" vid="{06FFDA02-7C97-3548-B7CA-575C5CFC06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9DFCFCD6B04180C81A4A640A75E0" ma:contentTypeVersion="12" ma:contentTypeDescription="Create a new document." ma:contentTypeScope="" ma:versionID="d3bb94200739234227252cb994ba908a">
  <xsd:schema xmlns:xsd="http://www.w3.org/2001/XMLSchema" xmlns:xs="http://www.w3.org/2001/XMLSchema" xmlns:p="http://schemas.microsoft.com/office/2006/metadata/properties" xmlns:ns2="5ad2d37b-16ea-4274-9da9-da32d366390e" xmlns:ns3="fdc10f26-a213-4e6e-911f-1a4acfd3bda4" targetNamespace="http://schemas.microsoft.com/office/2006/metadata/properties" ma:root="true" ma:fieldsID="6d7c411551ba0967af4a06201a06180c" ns2:_="" ns3:_="">
    <xsd:import namespace="5ad2d37b-16ea-4274-9da9-da32d366390e"/>
    <xsd:import namespace="fdc10f26-a213-4e6e-911f-1a4acfd3b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2d37b-16ea-4274-9da9-da32d3663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10f26-a213-4e6e-911f-1a4acfd3bda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dc10f26-a213-4e6e-911f-1a4acfd3bda4">
      <UserInfo>
        <DisplayName>Keli Bartholomew (kbarthol)</DisplayName>
        <AccountId>21522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7F4BB13-C168-4F62-8096-736A5A06B8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2d37b-16ea-4274-9da9-da32d366390e"/>
    <ds:schemaRef ds:uri="fdc10f26-a213-4e6e-911f-1a4acfd3b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398CF1-1D31-49C9-95EB-26EE757B87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7D042-0476-4AC1-9450-86CEC844A920}">
  <ds:schemaRefs>
    <ds:schemaRef ds:uri="http://schemas.microsoft.com/office/2006/metadata/properties"/>
    <ds:schemaRef ds:uri="http://schemas.microsoft.com/office/infopath/2007/PartnerControls"/>
    <ds:schemaRef ds:uri="fdc10f26-a213-4e6e-911f-1a4acfd3bda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Macintosh PowerPoint</Application>
  <PresentationFormat>On-screen Show (16:9)</PresentationFormat>
  <Paragraphs>156</Paragraphs>
  <Slides>11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ＭＳ Ｐゴシック</vt:lpstr>
      <vt:lpstr>Arial</vt:lpstr>
      <vt:lpstr>CiscoSansTT</vt:lpstr>
      <vt:lpstr>CiscoSansTT ExtraLight</vt:lpstr>
      <vt:lpstr>CiscoSansTT Light</vt:lpstr>
      <vt:lpstr>CiscoSansTT Medium</vt:lpstr>
      <vt:lpstr>CiscoSansTT Thin</vt:lpstr>
      <vt:lpstr>Lucida Grande</vt:lpstr>
      <vt:lpstr>Verdana</vt:lpstr>
      <vt:lpstr>Cisco Live 2022</vt:lpstr>
      <vt:lpstr>IMPFY24 Dark</vt:lpstr>
      <vt:lpstr>Cisco Secure Access </vt:lpstr>
      <vt:lpstr>whoami</vt:lpstr>
      <vt:lpstr>PowerPoint Presentation</vt:lpstr>
      <vt:lpstr>What is SSE?</vt:lpstr>
      <vt:lpstr>PowerPoint Presentation</vt:lpstr>
      <vt:lpstr>Market is moving to Security Service Edge</vt:lpstr>
      <vt:lpstr>Cisco Secure Access Architecture</vt:lpstr>
      <vt:lpstr>Architecture Overview</vt:lpstr>
      <vt:lpstr>ZTNA Architecture</vt:lpstr>
      <vt:lpstr>Tectorial architecture</vt:lpstr>
      <vt:lpstr>Gitlab – documentation  http://cs.co/9005nw2O5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2024-02-21T15:35:08Z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0x010100C57D9DFCFCD6B04180C81A4A640A75E0</vt:lpwstr>
  </property>
</Properties>
</file>